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9144000" cy="6858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59740" y="188467"/>
            <a:ext cx="8224519" cy="86268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9644" y="2250059"/>
            <a:ext cx="8484711" cy="138225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12/16/2018</a:t>
            </a:fld>
            <a:endParaRPr lang="en-US" smtClean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470645" y="6442455"/>
            <a:ext cx="149939" cy="224322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t>‹#›</a:t>
            </a:fld>
            <a:endParaRPr sz="1400">
              <a:latin typeface="Arial"/>
              <a:cs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7" Type="http://schemas.openxmlformats.org/officeDocument/2006/relationships/image" Target="../media/image18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16.jpg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87375" y="3200400"/>
            <a:ext cx="3835400" cy="762000"/>
          </a:xfrm>
          <a:effectLst>
            <a:outerShdw dist="68392" dir="1308085" algn="ctr" rotWithShape="0">
              <a:schemeClr val="bg1"/>
            </a:outerShdw>
          </a:effectLst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ar-IQ" sz="6600" dirty="0"/>
              <a:t/>
            </a:r>
            <a:br>
              <a:rPr lang="ar-IQ" sz="6600" dirty="0"/>
            </a:br>
            <a:r>
              <a:rPr lang="ar-IQ" sz="6600" dirty="0"/>
              <a:t/>
            </a:r>
            <a:br>
              <a:rPr lang="ar-IQ" sz="6600" dirty="0"/>
            </a:br>
            <a:r>
              <a:rPr lang="en-US" sz="6600" dirty="0"/>
              <a:t> 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Thermodynamics </a:t>
            </a:r>
            <a:endParaRPr lang="en-US" sz="3100" dirty="0" smtClean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4724400" y="93663"/>
            <a:ext cx="3429000" cy="223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rtl="0"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University of </a:t>
            </a:r>
            <a:r>
              <a:rPr lang="en-US" sz="1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Diyala</a:t>
            </a:r>
            <a:endParaRPr lang="en-US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College of Engineering</a:t>
            </a:r>
          </a:p>
          <a:p>
            <a:pPr algn="ctr" rtl="0"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Mechanical Engineering Department</a:t>
            </a:r>
          </a:p>
          <a:p>
            <a:pPr algn="ctr" rtl="0"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Class: Second Year</a:t>
            </a:r>
          </a:p>
          <a:p>
            <a:pPr algn="ctr" rtl="0" eaLnBrk="1" hangingPunct="1">
              <a:spcBef>
                <a:spcPct val="50000"/>
              </a:spcBef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Second Semester</a:t>
            </a:r>
          </a:p>
          <a:p>
            <a:pPr algn="ctr" rtl="0" eaLnBrk="1" hangingPunct="1">
              <a:spcBef>
                <a:spcPct val="50000"/>
              </a:spcBef>
              <a:defRPr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ME210 : Thermodynamics</a:t>
            </a:r>
          </a:p>
        </p:txBody>
      </p:sp>
      <p:sp>
        <p:nvSpPr>
          <p:cNvPr id="5124" name="Rectangle 7"/>
          <p:cNvSpPr>
            <a:spLocks noChangeArrowheads="1"/>
          </p:cNvSpPr>
          <p:nvPr/>
        </p:nvSpPr>
        <p:spPr bwMode="auto">
          <a:xfrm>
            <a:off x="4618038" y="2468563"/>
            <a:ext cx="353536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ME210- CHAPTER </a:t>
            </a: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ar-IQ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684255" y="3879779"/>
            <a:ext cx="4040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en-US" sz="2400" b="1" dirty="0" smtClean="0">
                <a:solidFill>
                  <a:srgbClr val="A40020"/>
                </a:solidFill>
                <a:latin typeface="Arial"/>
                <a:cs typeface="Arial"/>
              </a:rPr>
              <a:t>REFRI</a:t>
            </a:r>
            <a:r>
              <a:rPr lang="en-US" sz="2400" b="1" spc="-15" dirty="0" smtClean="0">
                <a:solidFill>
                  <a:srgbClr val="A40020"/>
                </a:solidFill>
                <a:latin typeface="Arial"/>
                <a:cs typeface="Arial"/>
              </a:rPr>
              <a:t>G</a:t>
            </a:r>
            <a:r>
              <a:rPr lang="en-US" sz="2400" b="1" spc="0" dirty="0" smtClean="0">
                <a:solidFill>
                  <a:srgbClr val="A40020"/>
                </a:solidFill>
                <a:latin typeface="Arial"/>
                <a:cs typeface="Arial"/>
              </a:rPr>
              <a:t>ERATI</a:t>
            </a:r>
            <a:r>
              <a:rPr lang="en-US" sz="2400" b="1" spc="-15" dirty="0" smtClean="0">
                <a:solidFill>
                  <a:srgbClr val="A40020"/>
                </a:solidFill>
                <a:latin typeface="Arial"/>
                <a:cs typeface="Arial"/>
              </a:rPr>
              <a:t>O</a:t>
            </a:r>
            <a:r>
              <a:rPr lang="en-US" sz="2400" b="1" spc="0" dirty="0" smtClean="0">
                <a:solidFill>
                  <a:srgbClr val="A40020"/>
                </a:solidFill>
                <a:latin typeface="Arial"/>
                <a:cs typeface="Arial"/>
              </a:rPr>
              <a:t>N </a:t>
            </a:r>
            <a:r>
              <a:rPr lang="en-US" sz="2400" b="1" spc="10" dirty="0" smtClean="0">
                <a:solidFill>
                  <a:srgbClr val="A40020"/>
                </a:solidFill>
                <a:latin typeface="Arial"/>
                <a:cs typeface="Arial"/>
              </a:rPr>
              <a:t>C</a:t>
            </a:r>
            <a:r>
              <a:rPr lang="en-US" sz="2400" b="1" spc="0" dirty="0" smtClean="0">
                <a:solidFill>
                  <a:srgbClr val="A40020"/>
                </a:solidFill>
                <a:latin typeface="Arial"/>
                <a:cs typeface="Arial"/>
              </a:rPr>
              <a:t>YCLES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5126" name="مستطيل 7"/>
          <p:cNvSpPr>
            <a:spLocks noChangeArrowheads="1"/>
          </p:cNvSpPr>
          <p:nvPr/>
        </p:nvSpPr>
        <p:spPr bwMode="auto">
          <a:xfrm>
            <a:off x="5121275" y="5029200"/>
            <a:ext cx="26352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By</a:t>
            </a:r>
          </a:p>
          <a:p>
            <a:pPr algn="ctr">
              <a:lnSpc>
                <a:spcPct val="80000"/>
              </a:lnSpc>
            </a:pPr>
            <a:r>
              <a:rPr lang="ar-IQ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Lectu</a:t>
            </a: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ar-IQ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er</a:t>
            </a:r>
          </a:p>
          <a:p>
            <a:pPr algn="ctr">
              <a:lnSpc>
                <a:spcPct val="80000"/>
              </a:lnSpc>
            </a:pPr>
            <a:r>
              <a:rPr lang="en-US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Sameer D. Ali</a:t>
            </a:r>
            <a:endParaRPr lang="ar-IQ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80000"/>
              </a:lnSpc>
            </a:pPr>
            <a:r>
              <a:rPr lang="ar-IQ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Layth Abed Hassnawe</a:t>
            </a:r>
            <a:endParaRPr lang="en-US" sz="2000" b="1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7" name="صورة 8" descr="1235042_296397363831861_1401777003_n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39" b="11926"/>
          <a:stretch>
            <a:fillRect/>
          </a:stretch>
        </p:blipFill>
        <p:spPr bwMode="auto">
          <a:xfrm>
            <a:off x="2438400" y="492125"/>
            <a:ext cx="1730375" cy="139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صورة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503238"/>
            <a:ext cx="908050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0746495"/>
      </p:ext>
    </p:extLst>
  </p:cSld>
  <p:clrMapOvr>
    <a:masterClrMapping/>
  </p:clrMapOvr>
  <p:transition spd="slow">
    <p:cover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3345" y="6442455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400" dirty="0" smtClean="0">
                <a:latin typeface="Arial"/>
                <a:cs typeface="Arial"/>
              </a:rPr>
              <a:t>2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733800" y="152400"/>
            <a:ext cx="5029200" cy="1066800"/>
          </a:xfrm>
          <a:custGeom>
            <a:avLst/>
            <a:gdLst/>
            <a:ahLst/>
            <a:cxnLst/>
            <a:rect l="l" t="t" r="r" b="b"/>
            <a:pathLst>
              <a:path w="5029200" h="1066800">
                <a:moveTo>
                  <a:pt x="0" y="1066800"/>
                </a:moveTo>
                <a:lnTo>
                  <a:pt x="5029200" y="1066800"/>
                </a:lnTo>
                <a:lnTo>
                  <a:pt x="50292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13175" y="185948"/>
            <a:ext cx="4490085" cy="984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99"/>
              </a:lnSpc>
            </a:pPr>
            <a:r>
              <a:rPr sz="3200" b="1" dirty="0" smtClean="0">
                <a:solidFill>
                  <a:srgbClr val="FF3300"/>
                </a:solidFill>
                <a:latin typeface="Arial"/>
                <a:cs typeface="Arial"/>
              </a:rPr>
              <a:t>REFRIGER</a:t>
            </a:r>
            <a:r>
              <a:rPr sz="3200" b="1" spc="-235" dirty="0" smtClean="0">
                <a:solidFill>
                  <a:srgbClr val="FF3300"/>
                </a:solidFill>
                <a:latin typeface="Arial"/>
                <a:cs typeface="Arial"/>
              </a:rPr>
              <a:t>A</a:t>
            </a:r>
            <a:r>
              <a:rPr sz="3200" b="1" spc="-65" dirty="0" smtClean="0">
                <a:solidFill>
                  <a:srgbClr val="FF3300"/>
                </a:solidFill>
                <a:latin typeface="Arial"/>
                <a:cs typeface="Arial"/>
              </a:rPr>
              <a:t>T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ORS</a:t>
            </a:r>
            <a:r>
              <a:rPr sz="3200" b="1" spc="-15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AND HE</a:t>
            </a:r>
            <a:r>
              <a:rPr sz="3200" b="1" spc="-240" dirty="0" smtClean="0">
                <a:solidFill>
                  <a:srgbClr val="FF3300"/>
                </a:solidFill>
                <a:latin typeface="Arial"/>
                <a:cs typeface="Arial"/>
              </a:rPr>
              <a:t>A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T</a:t>
            </a:r>
            <a:r>
              <a:rPr sz="3200" b="1" spc="-1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PUMPS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733800" y="3962398"/>
            <a:ext cx="5061557" cy="143192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6705600" y="5513389"/>
            <a:ext cx="2048379" cy="2780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785609" y="5800344"/>
            <a:ext cx="181610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for </a:t>
            </a:r>
            <a:r>
              <a:rPr sz="1800" spc="5" dirty="0" smtClean="0">
                <a:latin typeface="Arial"/>
                <a:cs typeface="Arial"/>
              </a:rPr>
              <a:t>f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20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ed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va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u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of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85609" y="6074664"/>
            <a:ext cx="97345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  <a:tabLst>
                <a:tab pos="338455" algn="l"/>
              </a:tabLst>
            </a:pPr>
            <a:r>
              <a:rPr sz="1800" i="1" dirty="0" smtClean="0">
                <a:latin typeface="Arial"/>
                <a:cs typeface="Arial"/>
              </a:rPr>
              <a:t>Q	</a:t>
            </a:r>
            <a:r>
              <a:rPr sz="1800" spc="-5" dirty="0" smtClean="0">
                <a:latin typeface="Arial"/>
                <a:cs typeface="Arial"/>
              </a:rPr>
              <a:t>an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i="1" spc="0" dirty="0" smtClean="0"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63918" y="6207252"/>
            <a:ext cx="110489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200" i="1" dirty="0" smtClean="0"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33538" y="6207252"/>
            <a:ext cx="135890" cy="19431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200" i="1" dirty="0" smtClean="0">
                <a:latin typeface="Arial"/>
                <a:cs typeface="Arial"/>
              </a:rPr>
              <a:t>H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81000" y="381000"/>
            <a:ext cx="3105150" cy="52292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383540" y="5678119"/>
            <a:ext cx="5118735" cy="114109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69215" algn="l" rtl="0">
              <a:lnSpc>
                <a:spcPct val="100000"/>
              </a:lnSpc>
            </a:pP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he</a:t>
            </a:r>
            <a:r>
              <a:rPr sz="1800" spc="-2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b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j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ctive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of a refri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tor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is to rem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ve 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 (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Q</a:t>
            </a:r>
            <a:r>
              <a:rPr sz="1800" i="1" spc="0" baseline="-20833" dirty="0" smtClean="0">
                <a:solidFill>
                  <a:srgbClr val="3333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)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from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the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cold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m;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the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b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j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ctive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of a h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at p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mp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is to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su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h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at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(</a:t>
            </a:r>
            <a:r>
              <a:rPr sz="1800" i="1" spc="5" dirty="0" smtClean="0">
                <a:solidFill>
                  <a:srgbClr val="3333FF"/>
                </a:solidFill>
                <a:latin typeface="Arial"/>
                <a:cs typeface="Arial"/>
              </a:rPr>
              <a:t>Q</a:t>
            </a:r>
            <a:r>
              <a:rPr sz="1800" i="1" spc="-7" baseline="-20833" dirty="0" smtClean="0">
                <a:solidFill>
                  <a:srgbClr val="3333FF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)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to a </a:t>
            </a:r>
            <a:r>
              <a:rPr sz="1800" spc="-40" dirty="0" smtClean="0">
                <a:solidFill>
                  <a:srgbClr val="3333FF"/>
                </a:solidFill>
                <a:latin typeface="Arial"/>
                <a:cs typeface="Arial"/>
              </a:rPr>
              <a:t>w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arm</a:t>
            </a:r>
            <a:r>
              <a:rPr sz="1800" spc="3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m.</a:t>
            </a:r>
            <a:endParaRPr sz="1800">
              <a:latin typeface="Arial"/>
              <a:cs typeface="Arial"/>
            </a:endParaRPr>
          </a:p>
          <a:p>
            <a:pPr algn="l" rtl="0">
              <a:lnSpc>
                <a:spcPts val="700"/>
              </a:lnSpc>
              <a:spcBef>
                <a:spcPts val="38"/>
              </a:spcBef>
            </a:pPr>
            <a:endParaRPr sz="700"/>
          </a:p>
          <a:p>
            <a:pPr marL="3256915" algn="l" rtl="0">
              <a:lnSpc>
                <a:spcPct val="100000"/>
              </a:lnSpc>
            </a:pPr>
            <a:r>
              <a:rPr sz="1400" spc="-10" dirty="0" smtClean="0">
                <a:latin typeface="Arial"/>
                <a:cs typeface="Arial"/>
              </a:rPr>
              <a:t>T</a:t>
            </a:r>
            <a:r>
              <a:rPr sz="1400" spc="0" dirty="0" smtClean="0">
                <a:latin typeface="Arial"/>
                <a:cs typeface="Arial"/>
              </a:rPr>
              <a:t>her</a:t>
            </a:r>
            <a:r>
              <a:rPr sz="1400" spc="-10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od</a:t>
            </a:r>
            <a:r>
              <a:rPr sz="1400" spc="-20" dirty="0" smtClean="0">
                <a:latin typeface="Arial"/>
                <a:cs typeface="Arial"/>
              </a:rPr>
              <a:t>y</a:t>
            </a:r>
            <a:r>
              <a:rPr sz="1400" spc="0" dirty="0" smtClean="0">
                <a:latin typeface="Arial"/>
                <a:cs typeface="Arial"/>
              </a:rPr>
              <a:t>na</a:t>
            </a:r>
            <a:r>
              <a:rPr sz="1400" spc="-10" dirty="0" smtClean="0">
                <a:latin typeface="Arial"/>
                <a:cs typeface="Arial"/>
              </a:rPr>
              <a:t>m</a:t>
            </a:r>
            <a:r>
              <a:rPr sz="1400" spc="0" dirty="0" smtClean="0">
                <a:latin typeface="Arial"/>
                <a:cs typeface="Arial"/>
              </a:rPr>
              <a:t>ic</a:t>
            </a:r>
            <a:r>
              <a:rPr sz="1400" spc="5" dirty="0" smtClean="0">
                <a:latin typeface="Arial"/>
                <a:cs typeface="Arial"/>
              </a:rPr>
              <a:t>s</a:t>
            </a:r>
            <a:r>
              <a:rPr sz="1400" spc="-15" dirty="0" smtClean="0">
                <a:latin typeface="Arial"/>
                <a:cs typeface="Arial"/>
              </a:rPr>
              <a:t>-</a:t>
            </a:r>
            <a:r>
              <a:rPr sz="1400" spc="-10" dirty="0" smtClean="0">
                <a:latin typeface="Arial"/>
                <a:cs typeface="Arial"/>
              </a:rPr>
              <a:t>CH</a:t>
            </a:r>
            <a:r>
              <a:rPr sz="1400" spc="-110" dirty="0" smtClean="0">
                <a:latin typeface="Arial"/>
                <a:cs typeface="Arial"/>
              </a:rPr>
              <a:t>11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13175" y="1333753"/>
            <a:ext cx="4568190" cy="256222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41605" algn="l" rtl="0">
              <a:lnSpc>
                <a:spcPct val="100000"/>
              </a:lnSpc>
            </a:pPr>
            <a:r>
              <a:rPr sz="1800" spc="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he</a:t>
            </a:r>
            <a:r>
              <a:rPr sz="1800" spc="-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tra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sfer of h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at from a 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-30" dirty="0" smtClean="0">
                <a:solidFill>
                  <a:srgbClr val="CC00CC"/>
                </a:solidFill>
                <a:latin typeface="Arial"/>
                <a:cs typeface="Arial"/>
              </a:rPr>
              <a:t>w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-tem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ture re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to a h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g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-tem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ture</a:t>
            </a:r>
            <a:r>
              <a:rPr sz="18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re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q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res sp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ci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vic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s</a:t>
            </a:r>
            <a:r>
              <a:rPr sz="18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ca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2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b="1" spc="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b="1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b="1" spc="0" dirty="0" smtClean="0">
                <a:solidFill>
                  <a:srgbClr val="CC00CC"/>
                </a:solidFill>
                <a:latin typeface="Arial"/>
                <a:cs typeface="Arial"/>
              </a:rPr>
              <a:t>friger</a:t>
            </a:r>
            <a:r>
              <a:rPr sz="1800" b="1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b="1" spc="0" dirty="0" smtClean="0">
                <a:solidFill>
                  <a:srgbClr val="CC00CC"/>
                </a:solidFill>
                <a:latin typeface="Arial"/>
                <a:cs typeface="Arial"/>
              </a:rPr>
              <a:t>tor</a:t>
            </a:r>
            <a:r>
              <a:rPr sz="1800" b="1" spc="-5" dirty="0" smtClean="0">
                <a:solidFill>
                  <a:srgbClr val="CC00CC"/>
                </a:solidFill>
                <a:latin typeface="Arial"/>
                <a:cs typeface="Arial"/>
              </a:rPr>
              <a:t>s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415290" algn="l" rtl="0">
              <a:lnSpc>
                <a:spcPct val="100000"/>
              </a:lnSpc>
              <a:spcBef>
                <a:spcPts val="325"/>
              </a:spcBef>
            </a:pPr>
            <a:r>
              <a:rPr sz="180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no</a:t>
            </a:r>
            <a:r>
              <a:rPr sz="1800" spc="0" dirty="0" smtClean="0">
                <a:latin typeface="Arial"/>
                <a:cs typeface="Arial"/>
              </a:rPr>
              <a:t>th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de</a:t>
            </a:r>
            <a:r>
              <a:rPr sz="1800" spc="0" dirty="0" smtClean="0">
                <a:latin typeface="Arial"/>
                <a:cs typeface="Arial"/>
              </a:rPr>
              <a:t>vi</a:t>
            </a:r>
            <a:r>
              <a:rPr sz="1800" spc="-10" dirty="0" smtClean="0">
                <a:latin typeface="Arial"/>
                <a:cs typeface="Arial"/>
              </a:rPr>
              <a:t>c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tra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sfers</a:t>
            </a:r>
            <a:r>
              <a:rPr sz="1800" spc="-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10" dirty="0" smtClean="0">
                <a:latin typeface="Arial"/>
                <a:cs typeface="Arial"/>
              </a:rPr>
              <a:t>ea</a:t>
            </a:r>
            <a:r>
              <a:rPr sz="1800" spc="0" dirty="0" smtClean="0">
                <a:latin typeface="Arial"/>
                <a:cs typeface="Arial"/>
              </a:rPr>
              <a:t>t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from</a:t>
            </a:r>
            <a:r>
              <a:rPr sz="1800" spc="-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 l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-40" dirty="0" smtClean="0">
                <a:latin typeface="Arial"/>
                <a:cs typeface="Arial"/>
              </a:rPr>
              <a:t>w</a:t>
            </a:r>
            <a:r>
              <a:rPr sz="1800" spc="0" dirty="0" smtClean="0">
                <a:latin typeface="Arial"/>
                <a:cs typeface="Arial"/>
              </a:rPr>
              <a:t>-tem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ture</a:t>
            </a:r>
            <a:r>
              <a:rPr sz="1800" spc="5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me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to a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g</a:t>
            </a:r>
            <a:r>
              <a:rPr sz="1800" spc="-10" dirty="0" smtClean="0">
                <a:latin typeface="Arial"/>
                <a:cs typeface="Arial"/>
              </a:rPr>
              <a:t>h</a:t>
            </a:r>
            <a:r>
              <a:rPr sz="1800" spc="0" dirty="0" smtClean="0">
                <a:latin typeface="Arial"/>
                <a:cs typeface="Arial"/>
              </a:rPr>
              <a:t>- tem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ture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o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 the </a:t>
            </a:r>
            <a:r>
              <a:rPr sz="1800" b="1" spc="0" dirty="0" smtClean="0">
                <a:latin typeface="Arial"/>
                <a:cs typeface="Arial"/>
              </a:rPr>
              <a:t>he</a:t>
            </a:r>
            <a:r>
              <a:rPr sz="1800" b="1" spc="-10" dirty="0" smtClean="0">
                <a:latin typeface="Arial"/>
                <a:cs typeface="Arial"/>
              </a:rPr>
              <a:t>a</a:t>
            </a:r>
            <a:r>
              <a:rPr sz="1800" b="1" spc="0" dirty="0" smtClean="0">
                <a:latin typeface="Arial"/>
                <a:cs typeface="Arial"/>
              </a:rPr>
              <a:t>t </a:t>
            </a:r>
            <a:r>
              <a:rPr sz="1800" b="1" spc="5" dirty="0" smtClean="0">
                <a:latin typeface="Arial"/>
                <a:cs typeface="Arial"/>
              </a:rPr>
              <a:t>p</a:t>
            </a:r>
            <a:r>
              <a:rPr sz="1800" b="1" spc="0" dirty="0" smtClean="0">
                <a:latin typeface="Arial"/>
                <a:cs typeface="Arial"/>
              </a:rPr>
              <a:t>um</a:t>
            </a:r>
            <a:r>
              <a:rPr sz="1800" b="1" spc="5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marL="12700" marR="12700" algn="l" rtl="0">
              <a:lnSpc>
                <a:spcPct val="100000"/>
              </a:lnSpc>
              <a:spcBef>
                <a:spcPts val="320"/>
              </a:spcBef>
            </a:pPr>
            <a:r>
              <a:rPr sz="1800" dirty="0" smtClean="0">
                <a:latin typeface="Arial"/>
                <a:cs typeface="Arial"/>
              </a:rPr>
              <a:t>R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frig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rat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rs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at p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mps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are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ess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nti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10" dirty="0" smtClean="0">
                <a:latin typeface="Arial"/>
                <a:cs typeface="Arial"/>
              </a:rPr>
              <a:t>l</a:t>
            </a:r>
            <a:r>
              <a:rPr sz="1800" spc="0" dirty="0" smtClean="0">
                <a:latin typeface="Arial"/>
                <a:cs typeface="Arial"/>
              </a:rPr>
              <a:t>y 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same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vic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s;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y d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-35" dirty="0" smtClean="0">
                <a:latin typeface="Arial"/>
                <a:cs typeface="Arial"/>
              </a:rPr>
              <a:t>f</a:t>
            </a:r>
            <a:r>
              <a:rPr sz="1800" spc="0" dirty="0" smtClean="0">
                <a:latin typeface="Arial"/>
                <a:cs typeface="Arial"/>
              </a:rPr>
              <a:t>fer in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th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ir </a:t>
            </a:r>
            <a:r>
              <a:rPr sz="1800" spc="-10" dirty="0" smtClean="0">
                <a:latin typeface="Arial"/>
                <a:cs typeface="Arial"/>
              </a:rPr>
              <a:t>ob</a:t>
            </a:r>
            <a:r>
              <a:rPr sz="1800" spc="0" dirty="0" smtClean="0">
                <a:latin typeface="Arial"/>
                <a:cs typeface="Arial"/>
              </a:rPr>
              <a:t>j</a:t>
            </a:r>
            <a:r>
              <a:rPr sz="1800" spc="-15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ctiv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on</a:t>
            </a:r>
            <a:r>
              <a:rPr sz="1800" spc="0" dirty="0" smtClean="0">
                <a:latin typeface="Arial"/>
                <a:cs typeface="Arial"/>
              </a:rPr>
              <a:t>l</a:t>
            </a:r>
            <a:r>
              <a:rPr sz="1800" spc="-165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3345" y="6442455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400" dirty="0" smtClean="0">
                <a:latin typeface="Arial"/>
                <a:cs typeface="Arial"/>
              </a:rPr>
              <a:t>3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228663"/>
            <a:ext cx="8686800" cy="579437"/>
          </a:xfrm>
          <a:custGeom>
            <a:avLst/>
            <a:gdLst/>
            <a:ahLst/>
            <a:cxnLst/>
            <a:rect l="l" t="t" r="r" b="b"/>
            <a:pathLst>
              <a:path w="8686800" h="579437">
                <a:moveTo>
                  <a:pt x="0" y="579437"/>
                </a:moveTo>
                <a:lnTo>
                  <a:pt x="8686800" y="579437"/>
                </a:lnTo>
                <a:lnTo>
                  <a:pt x="8686800" y="0"/>
                </a:lnTo>
                <a:lnTo>
                  <a:pt x="0" y="0"/>
                </a:lnTo>
                <a:lnTo>
                  <a:pt x="0" y="579437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383540" y="262635"/>
            <a:ext cx="6532245" cy="4965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3200" b="1" dirty="0" smtClean="0">
                <a:solidFill>
                  <a:srgbClr val="FF3300"/>
                </a:solidFill>
                <a:latin typeface="Arial"/>
                <a:cs typeface="Arial"/>
              </a:rPr>
              <a:t>THE</a:t>
            </a:r>
            <a:r>
              <a:rPr sz="3200" b="1" spc="-1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REVERSED CAR</a:t>
            </a:r>
            <a:r>
              <a:rPr sz="3200" b="1" spc="5" dirty="0" smtClean="0">
                <a:solidFill>
                  <a:srgbClr val="FF3300"/>
                </a:solidFill>
                <a:latin typeface="Arial"/>
                <a:cs typeface="Arial"/>
              </a:rPr>
              <a:t>N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OT</a:t>
            </a:r>
            <a:r>
              <a:rPr sz="3200" b="1" spc="-2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CYCLE</a:t>
            </a:r>
            <a:endParaRPr sz="3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77406" y="5205095"/>
            <a:ext cx="1891030" cy="11080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00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Sc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he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tic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f</a:t>
            </a:r>
            <a:r>
              <a:rPr sz="1800" spc="-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 C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rn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refri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tor </a:t>
            </a:r>
            <a:r>
              <a:rPr sz="1800" spc="-5" dirty="0" smtClean="0">
                <a:solidFill>
                  <a:srgbClr val="3333FF"/>
                </a:solidFill>
                <a:latin typeface="Arial"/>
                <a:cs typeface="Arial"/>
              </a:rPr>
              <a:t>an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1800" i="1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ram of the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rev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rsed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77406" y="6302349"/>
            <a:ext cx="1355725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C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rn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</a:t>
            </a:r>
            <a:r>
              <a:rPr sz="1800" spc="-25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cl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733800" y="2366962"/>
            <a:ext cx="2413000" cy="60483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3733800" y="3124245"/>
            <a:ext cx="2524418" cy="61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07340" y="955294"/>
            <a:ext cx="8595360" cy="28536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600" spc="-10" dirty="0" smtClean="0">
                <a:latin typeface="Arial"/>
                <a:cs typeface="Arial"/>
              </a:rPr>
              <a:t>The</a:t>
            </a:r>
            <a:r>
              <a:rPr sz="1600" spc="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reversed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Carnot</a:t>
            </a:r>
            <a:r>
              <a:rPr sz="1600" spc="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c</a:t>
            </a:r>
            <a:r>
              <a:rPr sz="1600" spc="-30" dirty="0" smtClean="0">
                <a:latin typeface="Arial"/>
                <a:cs typeface="Arial"/>
              </a:rPr>
              <a:t>y</a:t>
            </a:r>
            <a:r>
              <a:rPr sz="1600" spc="-10" dirty="0" smtClean="0">
                <a:latin typeface="Arial"/>
                <a:cs typeface="Arial"/>
              </a:rPr>
              <a:t>cle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is the</a:t>
            </a:r>
            <a:r>
              <a:rPr sz="1600" spc="25" dirty="0" smtClean="0">
                <a:latin typeface="Arial"/>
                <a:cs typeface="Arial"/>
              </a:rPr>
              <a:t> </a:t>
            </a:r>
            <a:r>
              <a:rPr sz="1600" i="1" spc="-25" dirty="0" smtClean="0">
                <a:latin typeface="Arial"/>
                <a:cs typeface="Arial"/>
              </a:rPr>
              <a:t>m</a:t>
            </a:r>
            <a:r>
              <a:rPr sz="1600" i="1" spc="-10" dirty="0" smtClean="0">
                <a:latin typeface="Arial"/>
                <a:cs typeface="Arial"/>
              </a:rPr>
              <a:t>ost</a:t>
            </a:r>
            <a:r>
              <a:rPr sz="1600" i="1" spc="20" dirty="0" smtClean="0">
                <a:latin typeface="Arial"/>
                <a:cs typeface="Arial"/>
              </a:rPr>
              <a:t> </a:t>
            </a:r>
            <a:r>
              <a:rPr sz="1600" i="1" spc="-10" dirty="0" smtClean="0">
                <a:latin typeface="Arial"/>
                <a:cs typeface="Arial"/>
              </a:rPr>
              <a:t>efficient</a:t>
            </a:r>
            <a:r>
              <a:rPr sz="1600" i="1" spc="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refrig.</a:t>
            </a:r>
            <a:r>
              <a:rPr sz="1600" spc="2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c</a:t>
            </a:r>
            <a:r>
              <a:rPr sz="1600" spc="-30" dirty="0" smtClean="0">
                <a:latin typeface="Arial"/>
                <a:cs typeface="Arial"/>
              </a:rPr>
              <a:t>y</a:t>
            </a:r>
            <a:r>
              <a:rPr sz="1600" spc="-10" dirty="0" smtClean="0">
                <a:latin typeface="Arial"/>
                <a:cs typeface="Arial"/>
              </a:rPr>
              <a:t>cle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operating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bet</a:t>
            </a:r>
            <a:r>
              <a:rPr sz="1600" spc="-30" dirty="0" smtClean="0">
                <a:latin typeface="Arial"/>
                <a:cs typeface="Arial"/>
              </a:rPr>
              <a:t>w</a:t>
            </a:r>
            <a:r>
              <a:rPr sz="1600" spc="-10" dirty="0" smtClean="0">
                <a:latin typeface="Arial"/>
                <a:cs typeface="Arial"/>
              </a:rPr>
              <a:t>een</a:t>
            </a:r>
            <a:r>
              <a:rPr sz="1600" spc="25" dirty="0" smtClean="0">
                <a:latin typeface="Arial"/>
                <a:cs typeface="Arial"/>
              </a:rPr>
              <a:t> </a:t>
            </a:r>
            <a:r>
              <a:rPr sz="1600" i="1" spc="-15" dirty="0" smtClean="0">
                <a:latin typeface="Arial"/>
                <a:cs typeface="Arial"/>
              </a:rPr>
              <a:t>T</a:t>
            </a:r>
            <a:r>
              <a:rPr sz="1575" i="1" spc="7" baseline="-21164" dirty="0" smtClean="0">
                <a:latin typeface="Arial"/>
                <a:cs typeface="Arial"/>
              </a:rPr>
              <a:t>L</a:t>
            </a:r>
            <a:r>
              <a:rPr sz="1575" i="1" spc="195" baseline="-21164" dirty="0" smtClean="0">
                <a:latin typeface="Arial"/>
                <a:cs typeface="Arial"/>
              </a:rPr>
              <a:t> </a:t>
            </a:r>
            <a:r>
              <a:rPr sz="1600" i="1" spc="-10" dirty="0" smtClean="0">
                <a:latin typeface="Arial"/>
                <a:cs typeface="Arial"/>
              </a:rPr>
              <a:t>and</a:t>
            </a:r>
            <a:r>
              <a:rPr sz="1600" i="1" spc="10" dirty="0" smtClean="0">
                <a:latin typeface="Arial"/>
                <a:cs typeface="Arial"/>
              </a:rPr>
              <a:t> </a:t>
            </a:r>
            <a:r>
              <a:rPr sz="1600" i="1" spc="-15" dirty="0" smtClean="0">
                <a:latin typeface="Arial"/>
                <a:cs typeface="Arial"/>
              </a:rPr>
              <a:t>T</a:t>
            </a:r>
            <a:r>
              <a:rPr sz="1575" i="1" spc="0" baseline="-21164" dirty="0" smtClean="0">
                <a:latin typeface="Arial"/>
                <a:cs typeface="Arial"/>
              </a:rPr>
              <a:t>H</a:t>
            </a:r>
            <a:r>
              <a:rPr sz="1600" spc="-5" dirty="0" smtClean="0">
                <a:latin typeface="Arial"/>
                <a:cs typeface="Arial"/>
              </a:rPr>
              <a:t>.</a:t>
            </a:r>
            <a:endParaRPr sz="1600">
              <a:latin typeface="Arial"/>
              <a:cs typeface="Arial"/>
            </a:endParaRPr>
          </a:p>
          <a:p>
            <a:pPr marL="12700" marR="217170" algn="l" rtl="0">
              <a:lnSpc>
                <a:spcPct val="100099"/>
              </a:lnSpc>
              <a:spcBef>
                <a:spcPts val="380"/>
              </a:spcBef>
            </a:pPr>
            <a:r>
              <a:rPr sz="1600" spc="-5" dirty="0" smtClean="0">
                <a:solidFill>
                  <a:srgbClr val="CC00CC"/>
                </a:solidFill>
                <a:latin typeface="Arial"/>
                <a:cs typeface="Arial"/>
              </a:rPr>
              <a:t>It</a:t>
            </a:r>
            <a:r>
              <a:rPr sz="16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is not</a:t>
            </a:r>
            <a:r>
              <a:rPr sz="16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6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suitab</a:t>
            </a:r>
            <a:r>
              <a:rPr sz="16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600" spc="-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model</a:t>
            </a:r>
            <a:r>
              <a:rPr sz="16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for</a:t>
            </a:r>
            <a:r>
              <a:rPr sz="16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ref</a:t>
            </a:r>
            <a:r>
              <a:rPr sz="1600" spc="-2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igeration</a:t>
            </a:r>
            <a:r>
              <a:rPr sz="1600" spc="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600" spc="-30" dirty="0" smtClean="0">
                <a:solidFill>
                  <a:srgbClr val="CC00CC"/>
                </a:solidFill>
                <a:latin typeface="Arial"/>
                <a:cs typeface="Arial"/>
              </a:rPr>
              <a:t>y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cles since</a:t>
            </a:r>
            <a:r>
              <a:rPr sz="1600" spc="-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proce</a:t>
            </a:r>
            <a:r>
              <a:rPr sz="1600" spc="-5" dirty="0" smtClean="0">
                <a:solidFill>
                  <a:srgbClr val="CC00CC"/>
                </a:solidFill>
                <a:latin typeface="Arial"/>
                <a:cs typeface="Arial"/>
              </a:rPr>
              <a:t>s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ses</a:t>
            </a:r>
            <a:r>
              <a:rPr sz="1600" spc="4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2</a:t>
            </a:r>
            <a:r>
              <a:rPr sz="1600" spc="-15" dirty="0" smtClean="0">
                <a:solidFill>
                  <a:srgbClr val="CC00CC"/>
                </a:solidFill>
                <a:latin typeface="Arial"/>
                <a:cs typeface="Arial"/>
              </a:rPr>
              <a:t>-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3</a:t>
            </a:r>
            <a:r>
              <a:rPr sz="16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and 4</a:t>
            </a:r>
            <a:r>
              <a:rPr sz="1600" spc="-15" dirty="0" smtClean="0">
                <a:solidFill>
                  <a:srgbClr val="CC00CC"/>
                </a:solidFill>
                <a:latin typeface="Arial"/>
                <a:cs typeface="Arial"/>
              </a:rPr>
              <a:t>-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1</a:t>
            </a:r>
            <a:r>
              <a:rPr sz="1600" spc="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are</a:t>
            </a:r>
            <a:r>
              <a:rPr sz="16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not</a:t>
            </a:r>
            <a:r>
              <a:rPr sz="16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pract</a:t>
            </a:r>
            <a:r>
              <a:rPr sz="1600" spc="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cal be</a:t>
            </a:r>
            <a:r>
              <a:rPr sz="1600" spc="-5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au</a:t>
            </a:r>
            <a:r>
              <a:rPr sz="1600" spc="-5" dirty="0" smtClean="0">
                <a:solidFill>
                  <a:srgbClr val="CC00CC"/>
                </a:solidFill>
                <a:latin typeface="Arial"/>
                <a:cs typeface="Arial"/>
              </a:rPr>
              <a:t>s</a:t>
            </a:r>
            <a:r>
              <a:rPr sz="1600" spc="-10" dirty="0" smtClean="0">
                <a:solidFill>
                  <a:srgbClr val="CC00CC"/>
                </a:solidFill>
                <a:latin typeface="Arial"/>
                <a:cs typeface="Arial"/>
              </a:rPr>
              <a:t>e </a:t>
            </a:r>
            <a:r>
              <a:rPr sz="1600" spc="-10" dirty="0" smtClean="0">
                <a:latin typeface="Arial"/>
                <a:cs typeface="Arial"/>
              </a:rPr>
              <a:t>Process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2</a:t>
            </a:r>
            <a:r>
              <a:rPr sz="1600" spc="-15" dirty="0" smtClean="0">
                <a:latin typeface="Arial"/>
                <a:cs typeface="Arial"/>
              </a:rPr>
              <a:t>-</a:t>
            </a:r>
            <a:r>
              <a:rPr sz="1600" spc="-10" dirty="0" smtClean="0">
                <a:latin typeface="Arial"/>
                <a:cs typeface="Arial"/>
              </a:rPr>
              <a:t>3</a:t>
            </a:r>
            <a:r>
              <a:rPr sz="1600" spc="2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involves</a:t>
            </a:r>
            <a:r>
              <a:rPr sz="1600" spc="-3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the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compression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of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a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liqui</a:t>
            </a:r>
            <a:r>
              <a:rPr sz="1600" spc="15" dirty="0" smtClean="0">
                <a:latin typeface="Arial"/>
                <a:cs typeface="Arial"/>
              </a:rPr>
              <a:t>d</a:t>
            </a:r>
            <a:r>
              <a:rPr sz="1600" spc="-10" dirty="0" smtClean="0">
                <a:latin typeface="Arial"/>
                <a:cs typeface="Arial"/>
              </a:rPr>
              <a:t>–vapor</a:t>
            </a:r>
            <a:r>
              <a:rPr sz="1600" spc="-15" dirty="0" smtClean="0">
                <a:latin typeface="Arial"/>
                <a:cs typeface="Arial"/>
              </a:rPr>
              <a:t> m</a:t>
            </a:r>
            <a:r>
              <a:rPr sz="1600" spc="0" dirty="0" smtClean="0">
                <a:latin typeface="Arial"/>
                <a:cs typeface="Arial"/>
              </a:rPr>
              <a:t>i</a:t>
            </a:r>
            <a:r>
              <a:rPr sz="1600" spc="-20" dirty="0" smtClean="0">
                <a:latin typeface="Arial"/>
                <a:cs typeface="Arial"/>
              </a:rPr>
              <a:t>x</a:t>
            </a:r>
            <a:r>
              <a:rPr sz="1600" spc="-10" dirty="0" smtClean="0">
                <a:latin typeface="Arial"/>
                <a:cs typeface="Arial"/>
              </a:rPr>
              <a:t>ture,</a:t>
            </a:r>
            <a:r>
              <a:rPr sz="1600" spc="15" dirty="0" smtClean="0">
                <a:latin typeface="Arial"/>
                <a:cs typeface="Arial"/>
              </a:rPr>
              <a:t> </a:t>
            </a:r>
            <a:r>
              <a:rPr sz="1600" spc="-30" dirty="0" smtClean="0">
                <a:latin typeface="Arial"/>
                <a:cs typeface="Arial"/>
              </a:rPr>
              <a:t>w</a:t>
            </a:r>
            <a:r>
              <a:rPr sz="1600" spc="-10" dirty="0" smtClean="0">
                <a:latin typeface="Arial"/>
                <a:cs typeface="Arial"/>
              </a:rPr>
              <a:t>hich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requires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a compressor</a:t>
            </a:r>
            <a:r>
              <a:rPr sz="1600" spc="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that</a:t>
            </a:r>
            <a:r>
              <a:rPr sz="1600" spc="20" dirty="0" smtClean="0">
                <a:latin typeface="Arial"/>
                <a:cs typeface="Arial"/>
              </a:rPr>
              <a:t> </a:t>
            </a:r>
            <a:r>
              <a:rPr sz="1600" spc="-30" dirty="0" smtClean="0">
                <a:latin typeface="Arial"/>
                <a:cs typeface="Arial"/>
              </a:rPr>
              <a:t>w</a:t>
            </a:r>
            <a:r>
              <a:rPr sz="1600" spc="-5" dirty="0" smtClean="0">
                <a:latin typeface="Arial"/>
                <a:cs typeface="Arial"/>
              </a:rPr>
              <a:t>ill</a:t>
            </a:r>
            <a:r>
              <a:rPr sz="1600" spc="-10" dirty="0" smtClean="0">
                <a:latin typeface="Arial"/>
                <a:cs typeface="Arial"/>
              </a:rPr>
              <a:t> hand</a:t>
            </a:r>
            <a:r>
              <a:rPr sz="1600" spc="0" dirty="0" smtClean="0">
                <a:latin typeface="Arial"/>
                <a:cs typeface="Arial"/>
              </a:rPr>
              <a:t>l</a:t>
            </a:r>
            <a:r>
              <a:rPr sz="1600" spc="-10" dirty="0" smtClean="0">
                <a:latin typeface="Arial"/>
                <a:cs typeface="Arial"/>
              </a:rPr>
              <a:t>e</a:t>
            </a:r>
            <a:r>
              <a:rPr sz="1600" spc="-15" dirty="0" smtClean="0">
                <a:latin typeface="Arial"/>
                <a:cs typeface="Arial"/>
              </a:rPr>
              <a:t> </a:t>
            </a:r>
            <a:r>
              <a:rPr sz="1600" spc="-5" dirty="0" smtClean="0">
                <a:latin typeface="Arial"/>
                <a:cs typeface="Arial"/>
              </a:rPr>
              <a:t>t</a:t>
            </a:r>
            <a:r>
              <a:rPr sz="1600" spc="-30" dirty="0" smtClean="0">
                <a:latin typeface="Arial"/>
                <a:cs typeface="Arial"/>
              </a:rPr>
              <a:t>w</a:t>
            </a:r>
            <a:r>
              <a:rPr sz="1600" spc="-10" dirty="0" smtClean="0">
                <a:latin typeface="Arial"/>
                <a:cs typeface="Arial"/>
              </a:rPr>
              <a:t>o</a:t>
            </a:r>
            <a:r>
              <a:rPr sz="1600" spc="2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pha</a:t>
            </a:r>
            <a:r>
              <a:rPr sz="1600" spc="-5" dirty="0" smtClean="0">
                <a:latin typeface="Arial"/>
                <a:cs typeface="Arial"/>
              </a:rPr>
              <a:t>s</a:t>
            </a:r>
            <a:r>
              <a:rPr sz="1600" spc="-10" dirty="0" smtClean="0">
                <a:latin typeface="Arial"/>
                <a:cs typeface="Arial"/>
              </a:rPr>
              <a:t>es,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and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process</a:t>
            </a:r>
            <a:r>
              <a:rPr sz="1600" spc="4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4</a:t>
            </a:r>
            <a:r>
              <a:rPr sz="1600" spc="-15" dirty="0" smtClean="0">
                <a:latin typeface="Arial"/>
                <a:cs typeface="Arial"/>
              </a:rPr>
              <a:t>-</a:t>
            </a:r>
            <a:r>
              <a:rPr sz="1600" spc="-10" dirty="0" smtClean="0">
                <a:latin typeface="Arial"/>
                <a:cs typeface="Arial"/>
              </a:rPr>
              <a:t>1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involves</a:t>
            </a:r>
            <a:r>
              <a:rPr sz="1600" spc="-2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the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expans</a:t>
            </a:r>
            <a:r>
              <a:rPr sz="1600" spc="0" dirty="0" smtClean="0">
                <a:latin typeface="Arial"/>
                <a:cs typeface="Arial"/>
              </a:rPr>
              <a:t>i</a:t>
            </a:r>
            <a:r>
              <a:rPr sz="1600" spc="-10" dirty="0" smtClean="0">
                <a:latin typeface="Arial"/>
                <a:cs typeface="Arial"/>
              </a:rPr>
              <a:t>on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of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hig</a:t>
            </a:r>
            <a:r>
              <a:rPr sz="1600" spc="5" dirty="0" smtClean="0">
                <a:latin typeface="Arial"/>
                <a:cs typeface="Arial"/>
              </a:rPr>
              <a:t>h</a:t>
            </a:r>
            <a:r>
              <a:rPr sz="1600" spc="-10" dirty="0" smtClean="0">
                <a:latin typeface="Arial"/>
                <a:cs typeface="Arial"/>
              </a:rPr>
              <a:t>- moistu</a:t>
            </a:r>
            <a:r>
              <a:rPr sz="1600" spc="-15" dirty="0" smtClean="0">
                <a:latin typeface="Arial"/>
                <a:cs typeface="Arial"/>
              </a:rPr>
              <a:t>r</a:t>
            </a:r>
            <a:r>
              <a:rPr sz="1600" spc="-10" dirty="0" smtClean="0">
                <a:latin typeface="Arial"/>
                <a:cs typeface="Arial"/>
              </a:rPr>
              <a:t>e</a:t>
            </a:r>
            <a:r>
              <a:rPr sz="1600" spc="-15" dirty="0" smtClean="0">
                <a:latin typeface="Arial"/>
                <a:cs typeface="Arial"/>
              </a:rPr>
              <a:t>-</a:t>
            </a:r>
            <a:r>
              <a:rPr sz="1600" spc="-10" dirty="0" smtClean="0">
                <a:latin typeface="Arial"/>
                <a:cs typeface="Arial"/>
              </a:rPr>
              <a:t>content</a:t>
            </a:r>
            <a:r>
              <a:rPr sz="1600" spc="1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r</a:t>
            </a:r>
            <a:r>
              <a:rPr sz="1600" spc="-15" dirty="0" smtClean="0">
                <a:latin typeface="Arial"/>
                <a:cs typeface="Arial"/>
              </a:rPr>
              <a:t>e</a:t>
            </a:r>
            <a:r>
              <a:rPr sz="1600" spc="-10" dirty="0" smtClean="0">
                <a:latin typeface="Arial"/>
                <a:cs typeface="Arial"/>
              </a:rPr>
              <a:t>frige</a:t>
            </a:r>
            <a:r>
              <a:rPr sz="1600" spc="-15" dirty="0" smtClean="0">
                <a:latin typeface="Arial"/>
                <a:cs typeface="Arial"/>
              </a:rPr>
              <a:t>r</a:t>
            </a:r>
            <a:r>
              <a:rPr sz="1600" spc="-10" dirty="0" smtClean="0">
                <a:latin typeface="Arial"/>
                <a:cs typeface="Arial"/>
              </a:rPr>
              <a:t>ant</a:t>
            </a:r>
            <a:r>
              <a:rPr sz="1600" spc="3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in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a</a:t>
            </a:r>
            <a:r>
              <a:rPr sz="1600" spc="-5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tu</a:t>
            </a:r>
            <a:r>
              <a:rPr sz="1600" spc="-20" dirty="0" smtClean="0">
                <a:latin typeface="Arial"/>
                <a:cs typeface="Arial"/>
              </a:rPr>
              <a:t>r</a:t>
            </a:r>
            <a:r>
              <a:rPr sz="1600" spc="-10" dirty="0" smtClean="0">
                <a:latin typeface="Arial"/>
                <a:cs typeface="Arial"/>
              </a:rPr>
              <a:t>bine.</a:t>
            </a:r>
            <a:endParaRPr sz="1600">
              <a:latin typeface="Arial"/>
              <a:cs typeface="Arial"/>
            </a:endParaRPr>
          </a:p>
          <a:p>
            <a:pPr algn="l" rtl="0">
              <a:lnSpc>
                <a:spcPts val="850"/>
              </a:lnSpc>
              <a:spcBef>
                <a:spcPts val="48"/>
              </a:spcBef>
            </a:pPr>
            <a:endParaRPr sz="850"/>
          </a:p>
          <a:p>
            <a:pPr algn="l" rtl="0">
              <a:lnSpc>
                <a:spcPts val="1000"/>
              </a:lnSpc>
            </a:pPr>
            <a:endParaRPr sz="1000"/>
          </a:p>
          <a:p>
            <a:pPr marL="6033135" marR="12700" algn="l" rtl="0">
              <a:lnSpc>
                <a:spcPct val="100000"/>
              </a:lnSpc>
            </a:pPr>
            <a:r>
              <a:rPr sz="1700" dirty="0" smtClean="0">
                <a:latin typeface="Arial"/>
                <a:cs typeface="Arial"/>
              </a:rPr>
              <a:t>Both C</a:t>
            </a:r>
            <a:r>
              <a:rPr sz="1700" spc="-10" dirty="0" smtClean="0">
                <a:latin typeface="Arial"/>
                <a:cs typeface="Arial"/>
              </a:rPr>
              <a:t>O</a:t>
            </a:r>
            <a:r>
              <a:rPr sz="1700" spc="0" dirty="0" smtClean="0">
                <a:latin typeface="Arial"/>
                <a:cs typeface="Arial"/>
              </a:rPr>
              <a:t>Ps increase as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he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d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-45" dirty="0" smtClean="0">
                <a:latin typeface="Arial"/>
                <a:cs typeface="Arial"/>
              </a:rPr>
              <a:t>f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erence</a:t>
            </a:r>
            <a:r>
              <a:rPr sz="1700" spc="1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bet</a:t>
            </a:r>
            <a:r>
              <a:rPr sz="1700" spc="-25" dirty="0" smtClean="0">
                <a:latin typeface="Arial"/>
                <a:cs typeface="Arial"/>
              </a:rPr>
              <a:t>w</a:t>
            </a:r>
            <a:r>
              <a:rPr sz="1700" spc="0" dirty="0" smtClean="0">
                <a:latin typeface="Arial"/>
                <a:cs typeface="Arial"/>
              </a:rPr>
              <a:t>een</a:t>
            </a:r>
            <a:r>
              <a:rPr sz="1700" spc="40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he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-20" dirty="0" smtClean="0">
                <a:latin typeface="Arial"/>
                <a:cs typeface="Arial"/>
              </a:rPr>
              <a:t>w</a:t>
            </a:r>
            <a:r>
              <a:rPr sz="1700" spc="0" dirty="0" smtClean="0">
                <a:latin typeface="Arial"/>
                <a:cs typeface="Arial"/>
              </a:rPr>
              <a:t>o</a:t>
            </a:r>
            <a:r>
              <a:rPr sz="1700" spc="1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empe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ures dec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eases,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hat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is,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as </a:t>
            </a:r>
            <a:r>
              <a:rPr sz="1700" i="1" spc="0" dirty="0" smtClean="0">
                <a:latin typeface="Arial"/>
                <a:cs typeface="Arial"/>
              </a:rPr>
              <a:t>T</a:t>
            </a:r>
            <a:r>
              <a:rPr sz="1650" i="1" spc="15" baseline="-20202" dirty="0" smtClean="0">
                <a:latin typeface="Arial"/>
                <a:cs typeface="Arial"/>
              </a:rPr>
              <a:t>L</a:t>
            </a:r>
            <a:r>
              <a:rPr sz="1650" i="1" spc="7" baseline="-20202" dirty="0" smtClean="0">
                <a:latin typeface="Arial"/>
                <a:cs typeface="Arial"/>
              </a:rPr>
              <a:t> </a:t>
            </a:r>
            <a:r>
              <a:rPr sz="1700" spc="5" dirty="0" smtClean="0">
                <a:latin typeface="Arial"/>
                <a:cs typeface="Arial"/>
              </a:rPr>
              <a:t>rises or</a:t>
            </a:r>
            <a:r>
              <a:rPr sz="1700" spc="-10" dirty="0" smtClean="0">
                <a:latin typeface="Arial"/>
                <a:cs typeface="Arial"/>
              </a:rPr>
              <a:t> </a:t>
            </a:r>
            <a:r>
              <a:rPr sz="1700" i="1" spc="0" dirty="0" smtClean="0">
                <a:latin typeface="Arial"/>
                <a:cs typeface="Arial"/>
              </a:rPr>
              <a:t>T</a:t>
            </a:r>
            <a:r>
              <a:rPr sz="1650" i="1" spc="22" baseline="-20202" dirty="0" smtClean="0">
                <a:latin typeface="Arial"/>
                <a:cs typeface="Arial"/>
              </a:rPr>
              <a:t>H </a:t>
            </a:r>
            <a:r>
              <a:rPr sz="1650" i="1" spc="-217" baseline="-20202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a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ls.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4800" y="2428875"/>
            <a:ext cx="3133725" cy="42005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05200" y="3886200"/>
            <a:ext cx="3095625" cy="2752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00" y="228600"/>
            <a:ext cx="8763000" cy="1066800"/>
          </a:xfrm>
          <a:custGeom>
            <a:avLst/>
            <a:gdLst/>
            <a:ahLst/>
            <a:cxnLst/>
            <a:rect l="l" t="t" r="r" b="b"/>
            <a:pathLst>
              <a:path w="8763000" h="1066800">
                <a:moveTo>
                  <a:pt x="0" y="1066800"/>
                </a:moveTo>
                <a:lnTo>
                  <a:pt x="8763000" y="1066800"/>
                </a:lnTo>
                <a:lnTo>
                  <a:pt x="8763000" y="0"/>
                </a:lnTo>
                <a:lnTo>
                  <a:pt x="0" y="0"/>
                </a:lnTo>
                <a:lnTo>
                  <a:pt x="0" y="106680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07340" y="262148"/>
            <a:ext cx="6880859" cy="9848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99"/>
              </a:lnSpc>
            </a:pPr>
            <a:r>
              <a:rPr sz="3200" b="1" dirty="0" smtClean="0">
                <a:solidFill>
                  <a:srgbClr val="FF3300"/>
                </a:solidFill>
                <a:latin typeface="Arial"/>
                <a:cs typeface="Arial"/>
              </a:rPr>
              <a:t>THE</a:t>
            </a:r>
            <a:r>
              <a:rPr sz="3200" b="1" spc="-1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IDEAL</a:t>
            </a:r>
            <a:r>
              <a:rPr sz="3200" b="1" spc="-80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-245" dirty="0" smtClean="0">
                <a:solidFill>
                  <a:srgbClr val="FF3300"/>
                </a:solidFill>
                <a:latin typeface="Arial"/>
                <a:cs typeface="Arial"/>
              </a:rPr>
              <a:t>V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APO</a:t>
            </a:r>
            <a:r>
              <a:rPr sz="3200" b="1" spc="15" dirty="0" smtClean="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-COMPRESSION REFRIGER</a:t>
            </a:r>
            <a:r>
              <a:rPr sz="3200" b="1" spc="-235" dirty="0" smtClean="0">
                <a:solidFill>
                  <a:srgbClr val="FF3300"/>
                </a:solidFill>
                <a:latin typeface="Arial"/>
                <a:cs typeface="Arial"/>
              </a:rPr>
              <a:t>A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TION</a:t>
            </a:r>
            <a:r>
              <a:rPr sz="3200" b="1" spc="-50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3200" b="1" spc="0" dirty="0" smtClean="0">
                <a:solidFill>
                  <a:srgbClr val="FF3300"/>
                </a:solidFill>
                <a:latin typeface="Arial"/>
                <a:cs typeface="Arial"/>
              </a:rPr>
              <a:t>CYCLE</a:t>
            </a:r>
            <a:endParaRPr sz="32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581400" y="2590788"/>
            <a:ext cx="5232768" cy="100661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71875" y="2581275"/>
            <a:ext cx="5270500" cy="1025525"/>
          </a:xfrm>
          <a:custGeom>
            <a:avLst/>
            <a:gdLst/>
            <a:ahLst/>
            <a:cxnLst/>
            <a:rect l="l" t="t" r="r" b="b"/>
            <a:pathLst>
              <a:path w="5270500" h="1025525">
                <a:moveTo>
                  <a:pt x="0" y="1025525"/>
                </a:moveTo>
                <a:lnTo>
                  <a:pt x="5270500" y="1025525"/>
                </a:lnTo>
                <a:lnTo>
                  <a:pt x="5270500" y="0"/>
                </a:lnTo>
                <a:lnTo>
                  <a:pt x="0" y="0"/>
                </a:lnTo>
                <a:lnTo>
                  <a:pt x="0" y="1025525"/>
                </a:lnTo>
                <a:close/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307340" y="1487403"/>
            <a:ext cx="8277859" cy="8343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99"/>
              </a:lnSpc>
            </a:pP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he</a:t>
            </a:r>
            <a:r>
              <a:rPr sz="1800" spc="-20" dirty="0" smtClean="0">
                <a:latin typeface="Arial"/>
                <a:cs typeface="Arial"/>
              </a:rPr>
              <a:t> </a:t>
            </a:r>
            <a:r>
              <a:rPr sz="1800" b="1" spc="-45" dirty="0" smtClean="0">
                <a:latin typeface="Arial"/>
                <a:cs typeface="Arial"/>
              </a:rPr>
              <a:t>v</a:t>
            </a:r>
            <a:r>
              <a:rPr sz="1800" b="1" spc="0" dirty="0" smtClean="0">
                <a:latin typeface="Arial"/>
                <a:cs typeface="Arial"/>
              </a:rPr>
              <a:t>apor-compr</a:t>
            </a:r>
            <a:r>
              <a:rPr sz="1800" b="1" spc="-10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s</a:t>
            </a:r>
            <a:r>
              <a:rPr sz="1800" b="1" spc="-10" dirty="0" smtClean="0">
                <a:latin typeface="Arial"/>
                <a:cs typeface="Arial"/>
              </a:rPr>
              <a:t>s</a:t>
            </a:r>
            <a:r>
              <a:rPr sz="1800" b="1" spc="0" dirty="0" smtClean="0">
                <a:latin typeface="Arial"/>
                <a:cs typeface="Arial"/>
              </a:rPr>
              <a:t>i</a:t>
            </a:r>
            <a:r>
              <a:rPr sz="1800" b="1" spc="5" dirty="0" smtClean="0">
                <a:latin typeface="Arial"/>
                <a:cs typeface="Arial"/>
              </a:rPr>
              <a:t>o</a:t>
            </a:r>
            <a:r>
              <a:rPr sz="1800" b="1" spc="0" dirty="0" smtClean="0">
                <a:latin typeface="Arial"/>
                <a:cs typeface="Arial"/>
              </a:rPr>
              <a:t>n</a:t>
            </a:r>
            <a:r>
              <a:rPr sz="1800" b="1" spc="40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r</a:t>
            </a:r>
            <a:r>
              <a:rPr sz="1800" b="1" spc="-10" dirty="0" smtClean="0">
                <a:latin typeface="Arial"/>
                <a:cs typeface="Arial"/>
              </a:rPr>
              <a:t>e</a:t>
            </a:r>
            <a:r>
              <a:rPr sz="1800" b="1" spc="0" dirty="0" smtClean="0">
                <a:latin typeface="Arial"/>
                <a:cs typeface="Arial"/>
              </a:rPr>
              <a:t>friger</a:t>
            </a:r>
            <a:r>
              <a:rPr sz="1800" b="1" spc="-10" dirty="0" smtClean="0">
                <a:latin typeface="Arial"/>
                <a:cs typeface="Arial"/>
              </a:rPr>
              <a:t>a</a:t>
            </a:r>
            <a:r>
              <a:rPr sz="1800" b="1" spc="0" dirty="0" smtClean="0">
                <a:latin typeface="Arial"/>
                <a:cs typeface="Arial"/>
              </a:rPr>
              <a:t>ti</a:t>
            </a:r>
            <a:r>
              <a:rPr sz="1800" b="1" spc="5" dirty="0" smtClean="0">
                <a:latin typeface="Arial"/>
                <a:cs typeface="Arial"/>
              </a:rPr>
              <a:t>o</a:t>
            </a:r>
            <a:r>
              <a:rPr sz="1800" b="1" spc="0" dirty="0" smtClean="0">
                <a:latin typeface="Arial"/>
                <a:cs typeface="Arial"/>
              </a:rPr>
              <a:t>n</a:t>
            </a:r>
            <a:r>
              <a:rPr sz="1800" b="1" spc="5" dirty="0" smtClean="0">
                <a:latin typeface="Arial"/>
                <a:cs typeface="Arial"/>
              </a:rPr>
              <a:t> </a:t>
            </a:r>
            <a:r>
              <a:rPr sz="1800" b="1" spc="0" dirty="0" smtClean="0">
                <a:latin typeface="Arial"/>
                <a:cs typeface="Arial"/>
              </a:rPr>
              <a:t>c</a:t>
            </a:r>
            <a:r>
              <a:rPr sz="1800" b="1" spc="-25" dirty="0" smtClean="0">
                <a:latin typeface="Arial"/>
                <a:cs typeface="Arial"/>
              </a:rPr>
              <a:t>y</a:t>
            </a:r>
            <a:r>
              <a:rPr sz="1800" b="1" spc="0" dirty="0" smtClean="0">
                <a:latin typeface="Arial"/>
                <a:cs typeface="Arial"/>
              </a:rPr>
              <a:t>cle</a:t>
            </a:r>
            <a:r>
              <a:rPr sz="1800" b="1" spc="3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 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id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al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mo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el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for refri</a:t>
            </a:r>
            <a:r>
              <a:rPr sz="1800" spc="-10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tion s</a:t>
            </a:r>
            <a:r>
              <a:rPr sz="1800" spc="-25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stems.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ke</a:t>
            </a:r>
            <a:r>
              <a:rPr sz="1800" spc="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the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rev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rsed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rn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800" spc="-25" dirty="0" smtClean="0">
                <a:solidFill>
                  <a:srgbClr val="CC00CC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,</a:t>
            </a:r>
            <a:r>
              <a:rPr sz="1800" spc="2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the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refrig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ra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is va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or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zed</a:t>
            </a:r>
            <a:r>
              <a:rPr sz="18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com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tely 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be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fore it</a:t>
            </a:r>
            <a:r>
              <a:rPr sz="1800" spc="-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is c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m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ss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an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b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-15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is 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-15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-45" dirty="0" smtClean="0">
                <a:solidFill>
                  <a:srgbClr val="CC00CC"/>
                </a:solidFill>
                <a:latin typeface="Arial"/>
                <a:cs typeface="Arial"/>
              </a:rPr>
              <a:t>w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ith</a:t>
            </a:r>
            <a:r>
              <a:rPr sz="1800" spc="3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8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h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ttl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g</a:t>
            </a:r>
            <a:r>
              <a:rPr sz="18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de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vi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ce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781800" y="3810000"/>
            <a:ext cx="2057400" cy="1349375"/>
          </a:xfrm>
          <a:custGeom>
            <a:avLst/>
            <a:gdLst/>
            <a:ahLst/>
            <a:cxnLst/>
            <a:rect l="l" t="t" r="r" b="b"/>
            <a:pathLst>
              <a:path w="2057400" h="1349375">
                <a:moveTo>
                  <a:pt x="0" y="1349375"/>
                </a:moveTo>
                <a:lnTo>
                  <a:pt x="2057400" y="1349375"/>
                </a:lnTo>
                <a:lnTo>
                  <a:pt x="2057400" y="0"/>
                </a:lnTo>
                <a:lnTo>
                  <a:pt x="0" y="0"/>
                </a:lnTo>
                <a:lnTo>
                  <a:pt x="0" y="1349375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8" name="object 8"/>
          <p:cNvSpPr/>
          <p:nvPr/>
        </p:nvSpPr>
        <p:spPr>
          <a:xfrm>
            <a:off x="6781800" y="3810000"/>
            <a:ext cx="2057400" cy="1349375"/>
          </a:xfrm>
          <a:custGeom>
            <a:avLst/>
            <a:gdLst/>
            <a:ahLst/>
            <a:cxnLst/>
            <a:rect l="l" t="t" r="r" b="b"/>
            <a:pathLst>
              <a:path w="2057400" h="1349375">
                <a:moveTo>
                  <a:pt x="0" y="1349375"/>
                </a:moveTo>
                <a:lnTo>
                  <a:pt x="2057400" y="1349375"/>
                </a:lnTo>
                <a:lnTo>
                  <a:pt x="2057400" y="0"/>
                </a:lnTo>
                <a:lnTo>
                  <a:pt x="0" y="0"/>
                </a:lnTo>
                <a:lnTo>
                  <a:pt x="0" y="1349375"/>
                </a:lnTo>
                <a:close/>
              </a:path>
            </a:pathLst>
          </a:custGeom>
          <a:ln w="1905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632829" y="3850513"/>
            <a:ext cx="2110105" cy="25990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41300" marR="66040" algn="l" rtl="0">
              <a:lnSpc>
                <a:spcPct val="90000"/>
              </a:lnSpc>
            </a:pPr>
            <a:r>
              <a:rPr sz="1800" spc="10" dirty="0" smtClean="0">
                <a:latin typeface="Arial"/>
                <a:cs typeface="Arial"/>
              </a:rPr>
              <a:t>T</a:t>
            </a:r>
            <a:r>
              <a:rPr sz="1800" spc="0" dirty="0" smtClean="0">
                <a:latin typeface="Arial"/>
                <a:cs typeface="Arial"/>
              </a:rPr>
              <a:t>h</a:t>
            </a:r>
            <a:r>
              <a:rPr sz="1800" spc="-10" dirty="0" smtClean="0">
                <a:latin typeface="Arial"/>
                <a:cs typeface="Arial"/>
              </a:rPr>
              <a:t>i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is the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most </a:t>
            </a:r>
            <a:r>
              <a:rPr sz="1800" spc="-40" dirty="0" smtClean="0">
                <a:latin typeface="Arial"/>
                <a:cs typeface="Arial"/>
              </a:rPr>
              <a:t>w</a:t>
            </a:r>
            <a:r>
              <a:rPr sz="1800" spc="0" dirty="0" smtClean="0">
                <a:latin typeface="Arial"/>
                <a:cs typeface="Arial"/>
              </a:rPr>
              <a:t>i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ely</a:t>
            </a:r>
            <a:r>
              <a:rPr sz="1800" spc="4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us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c</a:t>
            </a:r>
            <a:r>
              <a:rPr sz="1800" spc="-25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cle for refri</a:t>
            </a:r>
            <a:r>
              <a:rPr sz="1800" spc="-10" dirty="0" smtClean="0">
                <a:latin typeface="Arial"/>
                <a:cs typeface="Arial"/>
              </a:rPr>
              <a:t>g</a:t>
            </a:r>
            <a:r>
              <a:rPr sz="1800" spc="0" dirty="0" smtClean="0">
                <a:latin typeface="Arial"/>
                <a:cs typeface="Arial"/>
              </a:rPr>
              <a:t>er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tors, </a:t>
            </a:r>
            <a:r>
              <a:rPr sz="1800" spc="-5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-C s</a:t>
            </a:r>
            <a:r>
              <a:rPr sz="1800" spc="-25" dirty="0" smtClean="0">
                <a:latin typeface="Arial"/>
                <a:cs typeface="Arial"/>
              </a:rPr>
              <a:t>y</a:t>
            </a:r>
            <a:r>
              <a:rPr sz="1800" spc="0" dirty="0" smtClean="0">
                <a:latin typeface="Arial"/>
                <a:cs typeface="Arial"/>
              </a:rPr>
              <a:t>stems,</a:t>
            </a:r>
            <a:r>
              <a:rPr sz="1800" spc="1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</a:t>
            </a:r>
            <a:r>
              <a:rPr sz="1800" spc="-10" dirty="0" smtClean="0">
                <a:latin typeface="Arial"/>
                <a:cs typeface="Arial"/>
              </a:rPr>
              <a:t>n</a:t>
            </a:r>
            <a:r>
              <a:rPr sz="1800" spc="0" dirty="0" smtClean="0">
                <a:latin typeface="Arial"/>
                <a:cs typeface="Arial"/>
              </a:rPr>
              <a:t>d </a:t>
            </a:r>
            <a:r>
              <a:rPr sz="1800" spc="-10" dirty="0" smtClean="0">
                <a:latin typeface="Arial"/>
                <a:cs typeface="Arial"/>
              </a:rPr>
              <a:t>hea</a:t>
            </a:r>
            <a:r>
              <a:rPr sz="1800" spc="0" dirty="0" smtClean="0">
                <a:latin typeface="Arial"/>
                <a:cs typeface="Arial"/>
              </a:rPr>
              <a:t>t </a:t>
            </a:r>
            <a:r>
              <a:rPr sz="1800" spc="-10" dirty="0" smtClean="0">
                <a:latin typeface="Arial"/>
                <a:cs typeface="Arial"/>
              </a:rPr>
              <a:t>pu</a:t>
            </a:r>
            <a:r>
              <a:rPr sz="1800" spc="0" dirty="0" smtClean="0">
                <a:latin typeface="Arial"/>
                <a:cs typeface="Arial"/>
              </a:rPr>
              <a:t>m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s.</a:t>
            </a:r>
            <a:endParaRPr sz="1800">
              <a:latin typeface="Arial"/>
              <a:cs typeface="Arial"/>
            </a:endParaRPr>
          </a:p>
          <a:p>
            <a:pPr algn="l" rtl="0">
              <a:lnSpc>
                <a:spcPts val="850"/>
              </a:lnSpc>
              <a:spcBef>
                <a:spcPts val="29"/>
              </a:spcBef>
            </a:pPr>
            <a:endParaRPr sz="850"/>
          </a:p>
          <a:p>
            <a:pPr algn="l" rtl="0">
              <a:lnSpc>
                <a:spcPts val="1000"/>
              </a:lnSpc>
            </a:pPr>
            <a:endParaRPr sz="1000"/>
          </a:p>
          <a:p>
            <a:pPr algn="l" rtl="0">
              <a:lnSpc>
                <a:spcPts val="1000"/>
              </a:lnSpc>
            </a:pPr>
            <a:endParaRPr sz="1000"/>
          </a:p>
          <a:p>
            <a:pPr marL="12700" marR="12700" algn="l" rtl="0">
              <a:lnSpc>
                <a:spcPct val="90000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Schematic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and</a:t>
            </a:r>
            <a:r>
              <a:rPr sz="1800" spc="-2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s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agr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for 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he 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eal vap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-5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-compress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on refri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tion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</a:t>
            </a:r>
            <a:r>
              <a:rPr sz="1800" spc="-30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cl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1000" y="2695575"/>
            <a:ext cx="3019425" cy="40100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457575" y="3781425"/>
            <a:ext cx="3095625" cy="29241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 algn="l" rtl="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pPr marL="25400" algn="l" rtl="0">
                <a:lnSpc>
                  <a:spcPct val="100000"/>
                </a:lnSpc>
              </a:pPr>
              <a:t>4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6857999"/>
          </a:xfrm>
          <a:custGeom>
            <a:avLst/>
            <a:gdLst/>
            <a:ahLst/>
            <a:cxnLst/>
            <a:rect l="l" t="t" r="r" b="b"/>
            <a:pathLst>
              <a:path w="9144000" h="6857999">
                <a:moveTo>
                  <a:pt x="0" y="6858000"/>
                </a:moveTo>
                <a:lnTo>
                  <a:pt x="9144000" y="6858000"/>
                </a:ln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</a:path>
            </a:pathLst>
          </a:custGeom>
          <a:solidFill>
            <a:srgbClr val="DDDDDD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3736975" y="4536038"/>
            <a:ext cx="4642485" cy="200787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3462654" algn="l" rtl="0">
              <a:lnSpc>
                <a:spcPct val="100099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An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ary 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hou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eho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ld refri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to</a:t>
            </a:r>
            <a:r>
              <a:rPr sz="1800" spc="-100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  <a:p>
            <a:pPr algn="l" rtl="0">
              <a:lnSpc>
                <a:spcPts val="900"/>
              </a:lnSpc>
              <a:spcBef>
                <a:spcPts val="17"/>
              </a:spcBef>
            </a:pPr>
            <a:endParaRPr sz="900"/>
          </a:p>
          <a:p>
            <a:pPr algn="l" rtl="0">
              <a:lnSpc>
                <a:spcPts val="1000"/>
              </a:lnSpc>
            </a:pPr>
            <a:endParaRPr sz="1000"/>
          </a:p>
          <a:p>
            <a:pPr algn="l" rtl="0">
              <a:lnSpc>
                <a:spcPts val="1000"/>
              </a:lnSpc>
            </a:pPr>
            <a:endParaRPr sz="1000"/>
          </a:p>
          <a:p>
            <a:pPr algn="l" rtl="0">
              <a:lnSpc>
                <a:spcPts val="1000"/>
              </a:lnSpc>
            </a:pPr>
            <a:endParaRPr sz="1000"/>
          </a:p>
          <a:p>
            <a:pPr algn="l" rtl="0">
              <a:lnSpc>
                <a:spcPts val="1000"/>
              </a:lnSpc>
            </a:pPr>
            <a:endParaRPr sz="1000"/>
          </a:p>
          <a:p>
            <a:pPr marL="1407160" marR="12700" indent="-307975" algn="l" rtl="0">
              <a:lnSpc>
                <a:spcPct val="100099"/>
              </a:lnSpc>
            </a:pP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he</a:t>
            </a:r>
            <a:r>
              <a:rPr sz="1800" spc="-2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i="1" spc="-5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h</a:t>
            </a:r>
            <a:r>
              <a:rPr sz="1800" i="1" spc="-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ram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of an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id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al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va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or- com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ress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on</a:t>
            </a:r>
            <a:r>
              <a:rPr sz="1800" spc="1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refri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tion</a:t>
            </a:r>
            <a:r>
              <a:rPr sz="18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</a:t>
            </a:r>
            <a:r>
              <a:rPr sz="1800" spc="-25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cl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66925" y="1524063"/>
            <a:ext cx="3648075" cy="28416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8298" y="1371667"/>
            <a:ext cx="2579877" cy="6113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49873" y="2057445"/>
            <a:ext cx="2678321" cy="61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4572000" y="2743263"/>
            <a:ext cx="3986685" cy="27163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07340" y="259334"/>
            <a:ext cx="7870190" cy="16516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00"/>
              </a:lnSpc>
            </a:pPr>
            <a:r>
              <a:rPr sz="1700" spc="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he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ideal vapo</a:t>
            </a:r>
            <a:r>
              <a:rPr sz="1700" spc="5" dirty="0" smtClean="0">
                <a:latin typeface="Arial"/>
                <a:cs typeface="Arial"/>
              </a:rPr>
              <a:t>r</a:t>
            </a:r>
            <a:r>
              <a:rPr sz="1700" spc="-5" dirty="0" smtClean="0">
                <a:latin typeface="Arial"/>
                <a:cs typeface="Arial"/>
              </a:rPr>
              <a:t>-</a:t>
            </a:r>
            <a:r>
              <a:rPr sz="1700" spc="0" dirty="0" smtClean="0">
                <a:latin typeface="Arial"/>
                <a:cs typeface="Arial"/>
              </a:rPr>
              <a:t>comp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ess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on 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rigera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ion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</a:t>
            </a:r>
            <a:r>
              <a:rPr sz="1700" spc="-25" dirty="0" smtClean="0">
                <a:latin typeface="Arial"/>
                <a:cs typeface="Arial"/>
              </a:rPr>
              <a:t>y</a:t>
            </a:r>
            <a:r>
              <a:rPr sz="1700" spc="0" dirty="0" smtClean="0">
                <a:latin typeface="Arial"/>
                <a:cs typeface="Arial"/>
              </a:rPr>
              <a:t>cle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invo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ves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an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ir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eversib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-3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(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hro</a:t>
            </a:r>
            <a:r>
              <a:rPr sz="1700" spc="-10" dirty="0" smtClean="0">
                <a:latin typeface="Arial"/>
                <a:cs typeface="Arial"/>
              </a:rPr>
              <a:t>tt</a:t>
            </a:r>
            <a:r>
              <a:rPr sz="1700" spc="0" dirty="0" smtClean="0">
                <a:latin typeface="Arial"/>
                <a:cs typeface="Arial"/>
              </a:rPr>
              <a:t>ling) process</a:t>
            </a:r>
            <a:r>
              <a:rPr sz="1700" spc="-10" dirty="0" smtClean="0">
                <a:latin typeface="Arial"/>
                <a:cs typeface="Arial"/>
              </a:rPr>
              <a:t> t</a:t>
            </a:r>
            <a:r>
              <a:rPr sz="1700" spc="0" dirty="0" smtClean="0">
                <a:latin typeface="Arial"/>
                <a:cs typeface="Arial"/>
              </a:rPr>
              <a:t>o</a:t>
            </a:r>
            <a:r>
              <a:rPr sz="1700" spc="1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make</a:t>
            </a:r>
            <a:r>
              <a:rPr sz="1700" spc="-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it a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mo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real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ic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model 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or the ac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ual</a:t>
            </a:r>
            <a:r>
              <a:rPr sz="1700" spc="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-25" dirty="0" smtClean="0">
                <a:latin typeface="Arial"/>
                <a:cs typeface="Arial"/>
              </a:rPr>
              <a:t>y</a:t>
            </a:r>
            <a:r>
              <a:rPr sz="1700" spc="0" dirty="0" smtClean="0">
                <a:latin typeface="Arial"/>
                <a:cs typeface="Arial"/>
              </a:rPr>
              <a:t>s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ems.</a:t>
            </a:r>
            <a:endParaRPr sz="1700">
              <a:latin typeface="Arial"/>
              <a:cs typeface="Arial"/>
            </a:endParaRPr>
          </a:p>
          <a:p>
            <a:pPr marL="12700" marR="699770" algn="l" rtl="0">
              <a:lnSpc>
                <a:spcPct val="100099"/>
              </a:lnSpc>
              <a:spcBef>
                <a:spcPts val="200"/>
              </a:spcBef>
            </a:pPr>
            <a:r>
              <a:rPr sz="1700" dirty="0" smtClean="0">
                <a:solidFill>
                  <a:srgbClr val="CC00CC"/>
                </a:solidFill>
                <a:latin typeface="Arial"/>
                <a:cs typeface="Arial"/>
              </a:rPr>
              <a:t>Rep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ac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ng</a:t>
            </a:r>
            <a:r>
              <a:rPr sz="1700" spc="-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he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700" spc="-15" dirty="0" smtClean="0">
                <a:solidFill>
                  <a:srgbClr val="CC00CC"/>
                </a:solidFill>
                <a:latin typeface="Arial"/>
                <a:cs typeface="Arial"/>
              </a:rPr>
              <a:t>x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pans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on</a:t>
            </a:r>
            <a:r>
              <a:rPr sz="17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va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ve</a:t>
            </a:r>
            <a:r>
              <a:rPr sz="17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by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a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urbine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is</a:t>
            </a:r>
            <a:r>
              <a:rPr sz="17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not prac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ical since </a:t>
            </a:r>
            <a:r>
              <a:rPr sz="1700" spc="-15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he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added benefits cannot</a:t>
            </a:r>
            <a:r>
              <a:rPr sz="1700" spc="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jus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f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y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 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he</a:t>
            </a:r>
            <a:r>
              <a:rPr sz="17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added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cost and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comple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x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-145" dirty="0" smtClean="0">
                <a:solidFill>
                  <a:srgbClr val="CC00CC"/>
                </a:solidFill>
                <a:latin typeface="Arial"/>
                <a:cs typeface="Arial"/>
              </a:rPr>
              <a:t>y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  <a:p>
            <a:pPr algn="l" rtl="0">
              <a:lnSpc>
                <a:spcPts val="700"/>
              </a:lnSpc>
              <a:spcBef>
                <a:spcPts val="14"/>
              </a:spcBef>
            </a:pPr>
            <a:endParaRPr sz="700"/>
          </a:p>
          <a:p>
            <a:pPr marL="317500" marR="6163310" algn="l" rtl="0">
              <a:lnSpc>
                <a:spcPct val="100000"/>
              </a:lnSpc>
            </a:pPr>
            <a:r>
              <a:rPr sz="1600" spc="-10" dirty="0" smtClean="0">
                <a:latin typeface="Arial"/>
                <a:cs typeface="Arial"/>
              </a:rPr>
              <a:t>Stead</a:t>
            </a:r>
            <a:r>
              <a:rPr sz="1600" spc="-25" dirty="0" smtClean="0">
                <a:latin typeface="Arial"/>
                <a:cs typeface="Arial"/>
              </a:rPr>
              <a:t>y</a:t>
            </a:r>
            <a:r>
              <a:rPr sz="1600" spc="-15" dirty="0" smtClean="0">
                <a:latin typeface="Arial"/>
                <a:cs typeface="Arial"/>
              </a:rPr>
              <a:t>-</a:t>
            </a:r>
            <a:r>
              <a:rPr sz="1600" spc="-10" dirty="0" smtClean="0">
                <a:latin typeface="Arial"/>
                <a:cs typeface="Arial"/>
              </a:rPr>
              <a:t>flow energy</a:t>
            </a:r>
            <a:r>
              <a:rPr sz="1600" spc="10" dirty="0" smtClean="0">
                <a:latin typeface="Arial"/>
                <a:cs typeface="Arial"/>
              </a:rPr>
              <a:t> </a:t>
            </a:r>
            <a:r>
              <a:rPr sz="1600" spc="-10" dirty="0" smtClean="0">
                <a:latin typeface="Arial"/>
                <a:cs typeface="Arial"/>
              </a:rPr>
              <a:t>balan</a:t>
            </a:r>
            <a:r>
              <a:rPr sz="1600" spc="-5" dirty="0" smtClean="0">
                <a:latin typeface="Arial"/>
                <a:cs typeface="Arial"/>
              </a:rPr>
              <a:t>c</a:t>
            </a:r>
            <a:r>
              <a:rPr sz="1600" spc="-10" dirty="0" smtClean="0">
                <a:latin typeface="Arial"/>
                <a:cs typeface="Arial"/>
              </a:rPr>
              <a:t>e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04800" y="2114550"/>
            <a:ext cx="3381375" cy="44386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257800" y="3095625"/>
            <a:ext cx="3305175" cy="29241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25400" algn="l" rtl="0">
              <a:lnSpc>
                <a:spcPct val="100000"/>
              </a:lnSpc>
            </a:pPr>
            <a:fld id="{81D60167-4931-47E6-BA6A-407CBD079E47}" type="slidenum">
              <a:rPr sz="1400" dirty="0" smtClean="0">
                <a:latin typeface="Arial"/>
                <a:cs typeface="Arial"/>
              </a:rPr>
              <a:pPr marL="25400" algn="l" rtl="0">
                <a:lnSpc>
                  <a:spcPct val="100000"/>
                </a:lnSpc>
              </a:pPr>
              <a:t>5</a:t>
            </a:fld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483345" y="6442455"/>
            <a:ext cx="125095" cy="22479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400" dirty="0" smtClean="0">
                <a:latin typeface="Arial"/>
                <a:cs typeface="Arial"/>
              </a:rPr>
              <a:t>6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81000" y="152400"/>
            <a:ext cx="8458200" cy="946150"/>
          </a:xfrm>
          <a:custGeom>
            <a:avLst/>
            <a:gdLst/>
            <a:ahLst/>
            <a:cxnLst/>
            <a:rect l="l" t="t" r="r" b="b"/>
            <a:pathLst>
              <a:path w="8458200" h="946150">
                <a:moveTo>
                  <a:pt x="0" y="946150"/>
                </a:moveTo>
                <a:lnTo>
                  <a:pt x="8458200" y="946150"/>
                </a:lnTo>
                <a:lnTo>
                  <a:pt x="8458200" y="0"/>
                </a:lnTo>
                <a:lnTo>
                  <a:pt x="0" y="0"/>
                </a:lnTo>
                <a:lnTo>
                  <a:pt x="0" y="946150"/>
                </a:lnTo>
                <a:close/>
              </a:path>
            </a:pathLst>
          </a:custGeom>
          <a:solidFill>
            <a:srgbClr val="FFFF00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rtl="0">
              <a:lnSpc>
                <a:spcPct val="100000"/>
              </a:lnSpc>
            </a:pP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AC</a:t>
            </a:r>
            <a:r>
              <a:rPr sz="2800" b="1" spc="-30" dirty="0" smtClean="0">
                <a:solidFill>
                  <a:srgbClr val="FF3300"/>
                </a:solidFill>
                <a:latin typeface="Arial"/>
                <a:cs typeface="Arial"/>
              </a:rPr>
              <a:t>T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UAL</a:t>
            </a:r>
            <a:r>
              <a:rPr sz="2800" b="1" spc="-1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800" b="1" spc="-229" dirty="0" smtClean="0">
                <a:solidFill>
                  <a:srgbClr val="FF3300"/>
                </a:solidFill>
                <a:latin typeface="Arial"/>
                <a:cs typeface="Arial"/>
              </a:rPr>
              <a:t>V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AP</a:t>
            </a:r>
            <a:r>
              <a:rPr sz="2800" b="1" spc="-40" dirty="0" smtClean="0">
                <a:solidFill>
                  <a:srgbClr val="FF3300"/>
                </a:solidFill>
                <a:latin typeface="Arial"/>
                <a:cs typeface="Arial"/>
              </a:rPr>
              <a:t>O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sz="2800" b="1" spc="-5" dirty="0" smtClean="0">
                <a:solidFill>
                  <a:srgbClr val="FF3300"/>
                </a:solidFill>
                <a:latin typeface="Arial"/>
                <a:cs typeface="Arial"/>
              </a:rPr>
              <a:t>-</a:t>
            </a: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COM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P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RE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S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SION</a:t>
            </a:r>
            <a:endParaRPr sz="2800">
              <a:latin typeface="Arial"/>
              <a:cs typeface="Arial"/>
            </a:endParaRPr>
          </a:p>
          <a:p>
            <a:pPr marL="12700" rtl="0">
              <a:lnSpc>
                <a:spcPct val="100000"/>
              </a:lnSpc>
            </a:pP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E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F</a:t>
            </a:r>
            <a:r>
              <a:rPr sz="2800" b="1" spc="-40" dirty="0" smtClean="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sz="2800" b="1" spc="-15" dirty="0" smtClean="0">
                <a:solidFill>
                  <a:srgbClr val="FF3300"/>
                </a:solidFill>
                <a:latin typeface="Arial"/>
                <a:cs typeface="Arial"/>
              </a:rPr>
              <a:t>IG</a:t>
            </a:r>
            <a:r>
              <a:rPr sz="2800" b="1" spc="-30" dirty="0" smtClean="0">
                <a:solidFill>
                  <a:srgbClr val="FF3300"/>
                </a:solidFill>
                <a:latin typeface="Arial"/>
                <a:cs typeface="Arial"/>
              </a:rPr>
              <a:t>E</a:t>
            </a: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R</a:t>
            </a:r>
            <a:r>
              <a:rPr sz="2800" b="1" spc="-240" dirty="0" smtClean="0">
                <a:solidFill>
                  <a:srgbClr val="FF3300"/>
                </a:solidFill>
                <a:latin typeface="Arial"/>
                <a:cs typeface="Arial"/>
              </a:rPr>
              <a:t>A</a:t>
            </a:r>
            <a:r>
              <a:rPr sz="2800" b="1" spc="-15" dirty="0" smtClean="0">
                <a:solidFill>
                  <a:srgbClr val="FF3300"/>
                </a:solidFill>
                <a:latin typeface="Arial"/>
                <a:cs typeface="Arial"/>
              </a:rPr>
              <a:t>TI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O</a:t>
            </a: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N</a:t>
            </a:r>
            <a:r>
              <a:rPr sz="2800" b="1" spc="55" dirty="0" smtClean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C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Y</a:t>
            </a:r>
            <a:r>
              <a:rPr sz="2800" b="1" spc="-25" dirty="0" smtClean="0">
                <a:solidFill>
                  <a:srgbClr val="FF3300"/>
                </a:solidFill>
                <a:latin typeface="Arial"/>
                <a:cs typeface="Arial"/>
              </a:rPr>
              <a:t>C</a:t>
            </a:r>
            <a:r>
              <a:rPr sz="2800" b="1" spc="-35" dirty="0" smtClean="0">
                <a:solidFill>
                  <a:srgbClr val="FF3300"/>
                </a:solidFill>
                <a:latin typeface="Arial"/>
                <a:cs typeface="Arial"/>
              </a:rPr>
              <a:t>L</a:t>
            </a:r>
            <a:r>
              <a:rPr sz="2800" b="1" spc="-20" dirty="0" smtClean="0">
                <a:solidFill>
                  <a:srgbClr val="FF3300"/>
                </a:solidFill>
                <a:latin typeface="Arial"/>
                <a:cs typeface="Arial"/>
              </a:rPr>
              <a:t>E</a:t>
            </a:r>
            <a:endParaRPr sz="2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9740" y="1153286"/>
            <a:ext cx="7783830" cy="7880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00"/>
              </a:lnSpc>
            </a:pPr>
            <a:r>
              <a:rPr sz="1700" dirty="0" smtClean="0">
                <a:latin typeface="Arial"/>
                <a:cs typeface="Arial"/>
              </a:rPr>
              <a:t>An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ac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ual vapor</a:t>
            </a:r>
            <a:r>
              <a:rPr sz="1700" spc="-5" dirty="0" smtClean="0">
                <a:latin typeface="Arial"/>
                <a:cs typeface="Arial"/>
              </a:rPr>
              <a:t>-</a:t>
            </a:r>
            <a:r>
              <a:rPr sz="1700" spc="0" dirty="0" smtClean="0">
                <a:latin typeface="Arial"/>
                <a:cs typeface="Arial"/>
              </a:rPr>
              <a:t>comp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ess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on 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rigera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ion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c</a:t>
            </a:r>
            <a:r>
              <a:rPr sz="1700" spc="-25" dirty="0" smtClean="0">
                <a:latin typeface="Arial"/>
                <a:cs typeface="Arial"/>
              </a:rPr>
              <a:t>y</a:t>
            </a:r>
            <a:r>
              <a:rPr sz="1700" spc="0" dirty="0" smtClean="0">
                <a:latin typeface="Arial"/>
                <a:cs typeface="Arial"/>
              </a:rPr>
              <a:t>cle</a:t>
            </a:r>
            <a:r>
              <a:rPr sz="1700" spc="1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d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-45" dirty="0" smtClean="0">
                <a:latin typeface="Arial"/>
                <a:cs typeface="Arial"/>
              </a:rPr>
              <a:t>f</a:t>
            </a:r>
            <a:r>
              <a:rPr sz="1700" spc="-10" dirty="0" smtClean="0">
                <a:latin typeface="Arial"/>
                <a:cs typeface="Arial"/>
              </a:rPr>
              <a:t>f</a:t>
            </a:r>
            <a:r>
              <a:rPr sz="1700" spc="0" dirty="0" smtClean="0">
                <a:latin typeface="Arial"/>
                <a:cs typeface="Arial"/>
              </a:rPr>
              <a:t>ers f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om the ideal one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o</a:t>
            </a:r>
            <a:r>
              <a:rPr sz="1700" spc="-20" dirty="0" smtClean="0">
                <a:latin typeface="Arial"/>
                <a:cs typeface="Arial"/>
              </a:rPr>
              <a:t>w</a:t>
            </a:r>
            <a:r>
              <a:rPr sz="1700" spc="0" dirty="0" smtClean="0">
                <a:latin typeface="Arial"/>
                <a:cs typeface="Arial"/>
              </a:rPr>
              <a:t>ing mos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ly</a:t>
            </a:r>
            <a:r>
              <a:rPr sz="1700" spc="-10" dirty="0" smtClean="0">
                <a:latin typeface="Arial"/>
                <a:cs typeface="Arial"/>
              </a:rPr>
              <a:t> t</a:t>
            </a:r>
            <a:r>
              <a:rPr sz="1700" spc="0" dirty="0" smtClean="0">
                <a:latin typeface="Arial"/>
                <a:cs typeface="Arial"/>
              </a:rPr>
              <a:t>o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he</a:t>
            </a:r>
            <a:r>
              <a:rPr sz="1700" spc="1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ir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eversib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l</a:t>
            </a:r>
            <a:r>
              <a:rPr sz="1700" spc="-10" dirty="0" smtClean="0">
                <a:latin typeface="Arial"/>
                <a:cs typeface="Arial"/>
              </a:rPr>
              <a:t>it</a:t>
            </a:r>
            <a:r>
              <a:rPr sz="1700" spc="0" dirty="0" smtClean="0">
                <a:latin typeface="Arial"/>
                <a:cs typeface="Arial"/>
              </a:rPr>
              <a:t>ies</a:t>
            </a:r>
            <a:r>
              <a:rPr sz="1700" spc="-40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hat</a:t>
            </a:r>
            <a:r>
              <a:rPr sz="1700" spc="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occur </a:t>
            </a:r>
            <a:r>
              <a:rPr sz="1700" spc="5" dirty="0" smtClean="0">
                <a:latin typeface="Arial"/>
                <a:cs typeface="Arial"/>
              </a:rPr>
              <a:t>i</a:t>
            </a:r>
            <a:r>
              <a:rPr sz="1700" spc="0" dirty="0" smtClean="0">
                <a:latin typeface="Arial"/>
                <a:cs typeface="Arial"/>
              </a:rPr>
              <a:t>n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various componen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s,</a:t>
            </a:r>
            <a:r>
              <a:rPr sz="1700" spc="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main</a:t>
            </a:r>
            <a:r>
              <a:rPr sz="1700" spc="5" dirty="0" smtClean="0">
                <a:latin typeface="Arial"/>
                <a:cs typeface="Arial"/>
              </a:rPr>
              <a:t>l</a:t>
            </a:r>
            <a:r>
              <a:rPr sz="1700" spc="0" dirty="0" smtClean="0">
                <a:latin typeface="Arial"/>
                <a:cs typeface="Arial"/>
              </a:rPr>
              <a:t>y</a:t>
            </a:r>
            <a:r>
              <a:rPr sz="1700" spc="-2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due</a:t>
            </a:r>
            <a:r>
              <a:rPr sz="1700" spc="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latin typeface="Arial"/>
                <a:cs typeface="Arial"/>
              </a:rPr>
              <a:t>t</a:t>
            </a:r>
            <a:r>
              <a:rPr sz="1700" spc="0" dirty="0" smtClean="0">
                <a:latin typeface="Arial"/>
                <a:cs typeface="Arial"/>
              </a:rPr>
              <a:t>o</a:t>
            </a:r>
            <a:r>
              <a:rPr sz="1700" spc="35" dirty="0" smtClean="0">
                <a:latin typeface="Arial"/>
                <a:cs typeface="Arial"/>
              </a:rPr>
              <a:t> 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f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lu</a:t>
            </a:r>
            <a:r>
              <a:rPr sz="1700" spc="5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d 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f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riction </a:t>
            </a:r>
            <a:r>
              <a:rPr sz="1700" spc="0" dirty="0" smtClean="0">
                <a:latin typeface="Arial"/>
                <a:cs typeface="Arial"/>
              </a:rPr>
              <a:t>(causes pressu</a:t>
            </a:r>
            <a:r>
              <a:rPr sz="1700" spc="-10" dirty="0" smtClean="0">
                <a:latin typeface="Arial"/>
                <a:cs typeface="Arial"/>
              </a:rPr>
              <a:t>r</a:t>
            </a:r>
            <a:r>
              <a:rPr sz="1700" spc="0" dirty="0" smtClean="0">
                <a:latin typeface="Arial"/>
                <a:cs typeface="Arial"/>
              </a:rPr>
              <a:t>e</a:t>
            </a:r>
            <a:r>
              <a:rPr sz="1700" spc="-5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latin typeface="Arial"/>
                <a:cs typeface="Arial"/>
              </a:rPr>
              <a:t>drops) and</a:t>
            </a:r>
            <a:r>
              <a:rPr sz="1700" spc="10" dirty="0" smtClean="0"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heat</a:t>
            </a:r>
            <a:r>
              <a:rPr sz="17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rans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f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er</a:t>
            </a:r>
            <a:r>
              <a:rPr sz="17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700" spc="5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or f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om the sur</a:t>
            </a:r>
            <a:r>
              <a:rPr sz="1700" spc="-10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ound</a:t>
            </a:r>
            <a:r>
              <a:rPr sz="1700" spc="5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700" spc="0" dirty="0" smtClean="0">
                <a:solidFill>
                  <a:srgbClr val="3333FF"/>
                </a:solidFill>
                <a:latin typeface="Arial"/>
                <a:cs typeface="Arial"/>
              </a:rPr>
              <a:t>ng</a:t>
            </a:r>
            <a:r>
              <a:rPr sz="1700" spc="10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1700" spc="0" dirty="0" smtClean="0">
                <a:latin typeface="Arial"/>
                <a:cs typeface="Arial"/>
              </a:rPr>
              <a:t>.</a:t>
            </a:r>
            <a:endParaRPr sz="17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04800" y="2514600"/>
            <a:ext cx="3343275" cy="4191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7" name="object 7"/>
          <p:cNvSpPr/>
          <p:nvPr/>
        </p:nvSpPr>
        <p:spPr>
          <a:xfrm>
            <a:off x="3667125" y="3467100"/>
            <a:ext cx="3419475" cy="32385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7166609" y="4765294"/>
            <a:ext cx="1575435" cy="165671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l" rtl="0">
              <a:lnSpc>
                <a:spcPct val="100000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Sc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he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tic</a:t>
            </a:r>
            <a:r>
              <a:rPr sz="1800" spc="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an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 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T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</a:t>
            </a:r>
            <a:r>
              <a:rPr sz="1800" i="1" spc="0" dirty="0" smtClean="0">
                <a:solidFill>
                  <a:srgbClr val="3333FF"/>
                </a:solidFill>
                <a:latin typeface="Arial"/>
                <a:cs typeface="Arial"/>
              </a:rPr>
              <a:t>s</a:t>
            </a:r>
            <a:r>
              <a:rPr sz="1800" i="1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ram</a:t>
            </a:r>
            <a:r>
              <a:rPr sz="1800" spc="2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for the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actu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l va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-5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- com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ress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on 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fri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ge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r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a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ti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n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66609" y="6411467"/>
            <a:ext cx="605790" cy="28511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800" dirty="0" smtClean="0">
                <a:solidFill>
                  <a:srgbClr val="3333FF"/>
                </a:solidFill>
                <a:latin typeface="Arial"/>
                <a:cs typeface="Arial"/>
              </a:rPr>
              <a:t>c</a:t>
            </a:r>
            <a:r>
              <a:rPr sz="1800" spc="-25" dirty="0" smtClean="0">
                <a:solidFill>
                  <a:srgbClr val="3333FF"/>
                </a:solidFill>
                <a:latin typeface="Arial"/>
                <a:cs typeface="Arial"/>
              </a:rPr>
              <a:t>y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cl</a:t>
            </a:r>
            <a:r>
              <a:rPr sz="1800" spc="-10" dirty="0" smtClean="0">
                <a:solidFill>
                  <a:srgbClr val="3333FF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3333FF"/>
                </a:solidFill>
                <a:latin typeface="Arial"/>
                <a:cs typeface="Arial"/>
              </a:rPr>
              <a:t>.</a:t>
            </a:r>
            <a:endParaRPr sz="18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91000" y="2209800"/>
            <a:ext cx="4800600" cy="1503426"/>
          </a:xfrm>
          <a:custGeom>
            <a:avLst/>
            <a:gdLst/>
            <a:ahLst/>
            <a:cxnLst/>
            <a:rect l="l" t="t" r="r" b="b"/>
            <a:pathLst>
              <a:path w="4800600" h="1503426">
                <a:moveTo>
                  <a:pt x="0" y="1503426"/>
                </a:moveTo>
                <a:lnTo>
                  <a:pt x="4800600" y="1503426"/>
                </a:lnTo>
                <a:lnTo>
                  <a:pt x="4800600" y="0"/>
                </a:lnTo>
                <a:lnTo>
                  <a:pt x="0" y="0"/>
                </a:lnTo>
                <a:lnTo>
                  <a:pt x="0" y="1503426"/>
                </a:lnTo>
                <a:close/>
              </a:path>
            </a:pathLst>
          </a:custGeom>
          <a:solidFill>
            <a:srgbClr val="FFCC99"/>
          </a:solidFill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171950" y="3726179"/>
            <a:ext cx="4838700" cy="0"/>
          </a:xfrm>
          <a:custGeom>
            <a:avLst/>
            <a:gdLst/>
            <a:ahLst/>
            <a:cxnLst/>
            <a:rect l="l" t="t" r="r" b="b"/>
            <a:pathLst>
              <a:path w="4838700">
                <a:moveTo>
                  <a:pt x="0" y="0"/>
                </a:moveTo>
                <a:lnTo>
                  <a:pt x="4838700" y="0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78300" y="2203450"/>
            <a:ext cx="0" cy="1516379"/>
          </a:xfrm>
          <a:custGeom>
            <a:avLst/>
            <a:gdLst/>
            <a:ahLst/>
            <a:cxnLst/>
            <a:rect l="l" t="t" r="r" b="b"/>
            <a:pathLst>
              <a:path h="1516379">
                <a:moveTo>
                  <a:pt x="0" y="0"/>
                </a:moveTo>
                <a:lnTo>
                  <a:pt x="0" y="1516379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71950" y="2197100"/>
            <a:ext cx="4838700" cy="0"/>
          </a:xfrm>
          <a:custGeom>
            <a:avLst/>
            <a:gdLst/>
            <a:ahLst/>
            <a:cxnLst/>
            <a:rect l="l" t="t" r="r" b="b"/>
            <a:pathLst>
              <a:path w="4838700">
                <a:moveTo>
                  <a:pt x="0" y="0"/>
                </a:moveTo>
                <a:lnTo>
                  <a:pt x="4838700" y="0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004300" y="2203450"/>
            <a:ext cx="0" cy="1515999"/>
          </a:xfrm>
          <a:custGeom>
            <a:avLst/>
            <a:gdLst/>
            <a:ahLst/>
            <a:cxnLst/>
            <a:rect l="l" t="t" r="r" b="b"/>
            <a:pathLst>
              <a:path h="1515999">
                <a:moveTo>
                  <a:pt x="0" y="0"/>
                </a:moveTo>
                <a:lnTo>
                  <a:pt x="0" y="1515999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197350" y="3700779"/>
            <a:ext cx="4787900" cy="0"/>
          </a:xfrm>
          <a:custGeom>
            <a:avLst/>
            <a:gdLst/>
            <a:ahLst/>
            <a:cxnLst/>
            <a:rect l="l" t="t" r="r" b="b"/>
            <a:pathLst>
              <a:path w="4787900">
                <a:moveTo>
                  <a:pt x="0" y="0"/>
                </a:moveTo>
                <a:lnTo>
                  <a:pt x="4787900" y="0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203700" y="2228850"/>
            <a:ext cx="0" cy="1465579"/>
          </a:xfrm>
          <a:custGeom>
            <a:avLst/>
            <a:gdLst/>
            <a:ahLst/>
            <a:cxnLst/>
            <a:rect l="l" t="t" r="r" b="b"/>
            <a:pathLst>
              <a:path h="1465579">
                <a:moveTo>
                  <a:pt x="0" y="0"/>
                </a:moveTo>
                <a:lnTo>
                  <a:pt x="0" y="1465579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97350" y="2222500"/>
            <a:ext cx="4787900" cy="0"/>
          </a:xfrm>
          <a:custGeom>
            <a:avLst/>
            <a:gdLst/>
            <a:ahLst/>
            <a:cxnLst/>
            <a:rect l="l" t="t" r="r" b="b"/>
            <a:pathLst>
              <a:path w="4787900">
                <a:moveTo>
                  <a:pt x="0" y="0"/>
                </a:moveTo>
                <a:lnTo>
                  <a:pt x="4787900" y="0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8978900" y="2228850"/>
            <a:ext cx="0" cy="1465199"/>
          </a:xfrm>
          <a:custGeom>
            <a:avLst/>
            <a:gdLst/>
            <a:ahLst/>
            <a:cxnLst/>
            <a:rect l="l" t="t" r="r" b="b"/>
            <a:pathLst>
              <a:path h="1465199">
                <a:moveTo>
                  <a:pt x="0" y="0"/>
                </a:moveTo>
                <a:lnTo>
                  <a:pt x="0" y="1465199"/>
                </a:lnTo>
              </a:path>
            </a:pathLst>
          </a:custGeom>
          <a:ln w="13970">
            <a:solidFill>
              <a:srgbClr val="808080"/>
            </a:solidFill>
          </a:ln>
        </p:spPr>
        <p:txBody>
          <a:bodyPr wrap="square" lIns="0" tIns="0" rIns="0" bIns="0" rtlCol="0">
            <a:noAutofit/>
          </a:bodyPr>
          <a:lstStyle/>
          <a:p>
            <a:pPr algn="l" rtl="0"/>
            <a:endParaRPr/>
          </a:p>
        </p:txBody>
      </p:sp>
      <p:sp>
        <p:nvSpPr>
          <p:cNvPr id="19" name="object 1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3952875" rtl="0">
              <a:lnSpc>
                <a:spcPct val="100000"/>
              </a:lnSpc>
            </a:pPr>
            <a:r>
              <a:rPr sz="1800" b="1" dirty="0" smtClean="0">
                <a:latin typeface="Arial"/>
                <a:cs typeface="Arial"/>
              </a:rPr>
              <a:t>DIF</a:t>
            </a:r>
            <a:r>
              <a:rPr sz="1800" b="1" spc="5" dirty="0" smtClean="0">
                <a:latin typeface="Arial"/>
                <a:cs typeface="Arial"/>
              </a:rPr>
              <a:t>F</a:t>
            </a:r>
            <a:r>
              <a:rPr sz="1800" b="1" spc="0" dirty="0" smtClean="0">
                <a:latin typeface="Arial"/>
                <a:cs typeface="Arial"/>
              </a:rPr>
              <a:t>ERE</a:t>
            </a:r>
            <a:r>
              <a:rPr sz="1800" b="1" spc="-10" dirty="0" smtClean="0">
                <a:latin typeface="Arial"/>
                <a:cs typeface="Arial"/>
              </a:rPr>
              <a:t>N</a:t>
            </a:r>
            <a:r>
              <a:rPr sz="1800" b="1" spc="0" dirty="0" smtClean="0">
                <a:latin typeface="Arial"/>
                <a:cs typeface="Arial"/>
              </a:rPr>
              <a:t>CES</a:t>
            </a:r>
            <a:endParaRPr sz="1800">
              <a:latin typeface="Arial"/>
              <a:cs typeface="Arial"/>
            </a:endParaRPr>
          </a:p>
          <a:p>
            <a:pPr marL="3952875" marR="760730" rtl="0">
              <a:lnSpc>
                <a:spcPct val="100000"/>
              </a:lnSpc>
            </a:pPr>
            <a:r>
              <a:rPr sz="180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-5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-is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ntr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</a:t>
            </a:r>
            <a:r>
              <a:rPr sz="1800" spc="2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com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p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ress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on 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rh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at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2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va</a:t>
            </a:r>
            <a:r>
              <a:rPr sz="1800" spc="-10" dirty="0" smtClean="0">
                <a:latin typeface="Arial"/>
                <a:cs typeface="Arial"/>
              </a:rPr>
              <a:t>p</a:t>
            </a:r>
            <a:r>
              <a:rPr sz="1800" spc="0" dirty="0" smtClean="0">
                <a:latin typeface="Arial"/>
                <a:cs typeface="Arial"/>
              </a:rPr>
              <a:t>or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at</a:t>
            </a:r>
            <a:r>
              <a:rPr sz="1800" spc="-10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ev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p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rat</a:t>
            </a:r>
            <a:r>
              <a:rPr sz="1800" spc="-10" dirty="0" smtClean="0">
                <a:latin typeface="Arial"/>
                <a:cs typeface="Arial"/>
              </a:rPr>
              <a:t>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25" dirty="0" smtClean="0">
                <a:latin typeface="Arial"/>
                <a:cs typeface="Arial"/>
              </a:rPr>
              <a:t> </a:t>
            </a:r>
            <a:r>
              <a:rPr sz="1800" spc="0" dirty="0" smtClean="0">
                <a:latin typeface="Arial"/>
                <a:cs typeface="Arial"/>
              </a:rPr>
              <a:t>e</a:t>
            </a:r>
            <a:r>
              <a:rPr sz="1800" spc="-20" dirty="0" smtClean="0">
                <a:latin typeface="Arial"/>
                <a:cs typeface="Arial"/>
              </a:rPr>
              <a:t>x</a:t>
            </a:r>
            <a:r>
              <a:rPr sz="1800" spc="0" dirty="0" smtClean="0">
                <a:latin typeface="Arial"/>
                <a:cs typeface="Arial"/>
              </a:rPr>
              <a:t>it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S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bc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o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ed</a:t>
            </a:r>
            <a:r>
              <a:rPr sz="18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q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u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id</a:t>
            </a:r>
            <a:r>
              <a:rPr sz="1800" spc="1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at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co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n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d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ns</a:t>
            </a:r>
            <a:r>
              <a:rPr sz="1800" spc="-1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800" spc="2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e</a:t>
            </a:r>
            <a:r>
              <a:rPr sz="1800" spc="-20" dirty="0" smtClean="0">
                <a:solidFill>
                  <a:srgbClr val="CC00CC"/>
                </a:solidFill>
                <a:latin typeface="Arial"/>
                <a:cs typeface="Arial"/>
              </a:rPr>
              <a:t>x</a:t>
            </a:r>
            <a:r>
              <a:rPr sz="1800" spc="0" dirty="0" smtClean="0">
                <a:solidFill>
                  <a:srgbClr val="CC00CC"/>
                </a:solidFill>
                <a:latin typeface="Arial"/>
                <a:cs typeface="Arial"/>
              </a:rPr>
              <a:t>it</a:t>
            </a:r>
            <a:endParaRPr sz="1800">
              <a:latin typeface="Arial"/>
              <a:cs typeface="Arial"/>
            </a:endParaRPr>
          </a:p>
          <a:p>
            <a:pPr marL="3952875" rtl="0">
              <a:lnSpc>
                <a:spcPct val="100000"/>
              </a:lnSpc>
            </a:pPr>
            <a:r>
              <a:rPr sz="1800" dirty="0" smtClean="0">
                <a:latin typeface="Arial"/>
                <a:cs typeface="Arial"/>
              </a:rPr>
              <a:t>Pr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ss</a:t>
            </a:r>
            <a:r>
              <a:rPr sz="1800" spc="-10" dirty="0" smtClean="0">
                <a:latin typeface="Arial"/>
                <a:cs typeface="Arial"/>
              </a:rPr>
              <a:t>u</a:t>
            </a:r>
            <a:r>
              <a:rPr sz="1800" spc="0" dirty="0" smtClean="0">
                <a:latin typeface="Arial"/>
                <a:cs typeface="Arial"/>
              </a:rPr>
              <a:t>re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d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10" dirty="0" smtClean="0">
                <a:latin typeface="Arial"/>
                <a:cs typeface="Arial"/>
              </a:rPr>
              <a:t>op</a:t>
            </a:r>
            <a:r>
              <a:rPr sz="1800" spc="0" dirty="0" smtClean="0">
                <a:latin typeface="Arial"/>
                <a:cs typeface="Arial"/>
              </a:rPr>
              <a:t>s in c</a:t>
            </a:r>
            <a:r>
              <a:rPr sz="1800" spc="-10" dirty="0" smtClean="0">
                <a:latin typeface="Arial"/>
                <a:cs typeface="Arial"/>
              </a:rPr>
              <a:t>onden</a:t>
            </a:r>
            <a:r>
              <a:rPr sz="1800" spc="0" dirty="0" smtClean="0">
                <a:latin typeface="Arial"/>
                <a:cs typeface="Arial"/>
              </a:rPr>
              <a:t>s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10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an</a:t>
            </a:r>
            <a:r>
              <a:rPr sz="1800" spc="0" dirty="0" smtClean="0">
                <a:latin typeface="Arial"/>
                <a:cs typeface="Arial"/>
              </a:rPr>
              <a:t>d</a:t>
            </a:r>
            <a:r>
              <a:rPr sz="1800" spc="5" dirty="0" smtClean="0">
                <a:latin typeface="Arial"/>
                <a:cs typeface="Arial"/>
              </a:rPr>
              <a:t> </a:t>
            </a:r>
            <a:r>
              <a:rPr sz="1800" spc="-10" dirty="0" smtClean="0">
                <a:latin typeface="Arial"/>
                <a:cs typeface="Arial"/>
              </a:rPr>
              <a:t>e</a:t>
            </a:r>
            <a:r>
              <a:rPr sz="1800" spc="0" dirty="0" smtClean="0">
                <a:latin typeface="Arial"/>
                <a:cs typeface="Arial"/>
              </a:rPr>
              <a:t>v</a:t>
            </a:r>
            <a:r>
              <a:rPr sz="1800" spc="-10" dirty="0" smtClean="0">
                <a:latin typeface="Arial"/>
                <a:cs typeface="Arial"/>
              </a:rPr>
              <a:t>apo</a:t>
            </a:r>
            <a:r>
              <a:rPr sz="1800" spc="0" dirty="0" smtClean="0">
                <a:latin typeface="Arial"/>
                <a:cs typeface="Arial"/>
              </a:rPr>
              <a:t>r</a:t>
            </a:r>
            <a:r>
              <a:rPr sz="1800" spc="-10" dirty="0" smtClean="0">
                <a:latin typeface="Arial"/>
                <a:cs typeface="Arial"/>
              </a:rPr>
              <a:t>a</a:t>
            </a:r>
            <a:r>
              <a:rPr sz="1800" spc="0" dirty="0" smtClean="0">
                <a:latin typeface="Arial"/>
                <a:cs typeface="Arial"/>
              </a:rPr>
              <a:t>tor</a:t>
            </a:r>
            <a:endParaRPr sz="1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9740" y="2021966"/>
            <a:ext cx="3041650" cy="52895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algn="l" rtl="0">
              <a:lnSpc>
                <a:spcPct val="100000"/>
              </a:lnSpc>
            </a:pPr>
            <a:r>
              <a:rPr sz="1700" spc="10" dirty="0" smtClean="0">
                <a:solidFill>
                  <a:srgbClr val="CC00CC"/>
                </a:solidFill>
                <a:latin typeface="Arial"/>
                <a:cs typeface="Arial"/>
              </a:rPr>
              <a:t>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he</a:t>
            </a:r>
            <a:r>
              <a:rPr sz="1700" spc="-20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COP</a:t>
            </a:r>
            <a:r>
              <a:rPr sz="1700" spc="-3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dec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eases as</a:t>
            </a:r>
            <a:r>
              <a:rPr sz="1700" spc="-5" dirty="0" smtClean="0">
                <a:solidFill>
                  <a:srgbClr val="CC00CC"/>
                </a:solidFill>
                <a:latin typeface="Arial"/>
                <a:cs typeface="Arial"/>
              </a:rPr>
              <a:t> 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a result</a:t>
            </a:r>
            <a:endParaRPr sz="1700">
              <a:latin typeface="Arial"/>
              <a:cs typeface="Arial"/>
            </a:endParaRPr>
          </a:p>
          <a:p>
            <a:pPr marL="12700" algn="l" rtl="0">
              <a:lnSpc>
                <a:spcPct val="100000"/>
              </a:lnSpc>
            </a:pPr>
            <a:r>
              <a:rPr sz="1700" dirty="0" smtClean="0">
                <a:solidFill>
                  <a:srgbClr val="CC00CC"/>
                </a:solidFill>
                <a:latin typeface="Arial"/>
                <a:cs typeface="Arial"/>
              </a:rPr>
              <a:t>of ir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r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eversib</a:t>
            </a:r>
            <a:r>
              <a:rPr sz="1700" spc="5" dirty="0" smtClean="0">
                <a:solidFill>
                  <a:srgbClr val="CC00CC"/>
                </a:solidFill>
                <a:latin typeface="Arial"/>
                <a:cs typeface="Arial"/>
              </a:rPr>
              <a:t>i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l</a:t>
            </a:r>
            <a:r>
              <a:rPr sz="1700" spc="-10" dirty="0" smtClean="0">
                <a:solidFill>
                  <a:srgbClr val="CC00CC"/>
                </a:solidFill>
                <a:latin typeface="Arial"/>
                <a:cs typeface="Arial"/>
              </a:rPr>
              <a:t>it</a:t>
            </a:r>
            <a:r>
              <a:rPr sz="1700" spc="0" dirty="0" smtClean="0">
                <a:solidFill>
                  <a:srgbClr val="CC00CC"/>
                </a:solidFill>
                <a:latin typeface="Arial"/>
                <a:cs typeface="Arial"/>
              </a:rPr>
              <a:t>ies.</a:t>
            </a:r>
            <a:endParaRPr sz="17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468</Words>
  <Application>Microsoft Office PowerPoint</Application>
  <PresentationFormat>عرض على الشاشة (3:4)‏</PresentationFormat>
  <Paragraphs>65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   Thermodynamics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ACTUAL VAPOR-COMPRESSION REFRIGERATION CYCLE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INTRODUCTION AND BASIC CONCEPTS</dc:title>
  <dc:creator>WinXP Tablet</dc:creator>
  <cp:lastModifiedBy>layth</cp:lastModifiedBy>
  <cp:revision>2</cp:revision>
  <dcterms:created xsi:type="dcterms:W3CDTF">2018-12-16T22:26:48Z</dcterms:created>
  <dcterms:modified xsi:type="dcterms:W3CDTF">2018-12-16T19:28:42Z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2013-10-10T00:00:00Z</vt:filetime>
  </property>
  <property fmtid="{D5CDD505-2E9C-101B-9397-08002B2CF9AE}" pid="3" name="LastSaved">
    <vt:filetime>2018-12-16T00:00:00Z</vt:filetime>
  </property>
</Properties>
</file>